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charts/chart3.xml" ContentType="application/vnd.openxmlformats-officedocument.drawingml.chart+xml"/>
  <Override PartName="/ppt/drawings/drawing2.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625" r:id="rId2"/>
    <p:sldId id="688" r:id="rId3"/>
    <p:sldId id="689" r:id="rId4"/>
    <p:sldId id="690" r:id="rId5"/>
    <p:sldId id="691" r:id="rId6"/>
    <p:sldId id="630" r:id="rId7"/>
    <p:sldId id="631" r:id="rId8"/>
    <p:sldId id="692" r:id="rId9"/>
    <p:sldId id="693" r:id="rId10"/>
    <p:sldId id="634" r:id="rId11"/>
    <p:sldId id="694" r:id="rId12"/>
    <p:sldId id="695" r:id="rId13"/>
    <p:sldId id="665" r:id="rId14"/>
    <p:sldId id="638" r:id="rId15"/>
    <p:sldId id="666" r:id="rId16"/>
    <p:sldId id="667" r:id="rId17"/>
    <p:sldId id="696" r:id="rId18"/>
    <p:sldId id="669" r:id="rId19"/>
    <p:sldId id="686" r:id="rId20"/>
    <p:sldId id="670" r:id="rId21"/>
    <p:sldId id="671" r:id="rId22"/>
    <p:sldId id="672" r:id="rId23"/>
    <p:sldId id="673" r:id="rId24"/>
    <p:sldId id="685" r:id="rId25"/>
    <p:sldId id="675" r:id="rId26"/>
    <p:sldId id="676" r:id="rId27"/>
    <p:sldId id="677" r:id="rId28"/>
    <p:sldId id="678" r:id="rId29"/>
    <p:sldId id="679" r:id="rId30"/>
    <p:sldId id="680" r:id="rId31"/>
    <p:sldId id="682" r:id="rId32"/>
    <p:sldId id="683" r:id="rId33"/>
    <p:sldId id="652" r:id="rId34"/>
    <p:sldId id="653" r:id="rId35"/>
  </p:sldIdLst>
  <p:sldSz cx="9144000" cy="5143500" type="screen16x9"/>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B1A"/>
    <a:srgbClr val="FFC000"/>
    <a:srgbClr val="C09200"/>
    <a:srgbClr val="F6BB00"/>
    <a:srgbClr val="4F4F4F"/>
    <a:srgbClr val="303030"/>
    <a:srgbClr val="A22706"/>
    <a:srgbClr val="C9600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299" autoAdjust="0"/>
    <p:restoredTop sz="98934" autoAdjust="0"/>
  </p:normalViewPr>
  <p:slideViewPr>
    <p:cSldViewPr>
      <p:cViewPr>
        <p:scale>
          <a:sx n="90" d="100"/>
          <a:sy n="90" d="100"/>
        </p:scale>
        <p:origin x="-248" y="-48"/>
      </p:cViewPr>
      <p:guideLst>
        <p:guide orient="horz" pos="162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56" d="100"/>
          <a:sy n="56" d="100"/>
        </p:scale>
        <p:origin x="-186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Bank deposits and</a:t>
            </a:r>
          </a:p>
          <a:p>
            <a:pPr>
              <a:defRPr/>
            </a:pPr>
            <a:r>
              <a:rPr lang="en-US"/>
              <a:t> NSDL Custody Value</a:t>
            </a:r>
          </a:p>
        </c:rich>
      </c:tx>
      <c:layout>
        <c:manualLayout>
          <c:xMode val="edge"/>
          <c:yMode val="edge"/>
          <c:x val="0.70381090950587688"/>
          <c:y val="0.14990219382954489"/>
        </c:manualLayout>
      </c:layout>
      <c:overlay val="1"/>
    </c:title>
    <c:autoTitleDeleted val="0"/>
    <c:plotArea>
      <c:layout>
        <c:manualLayout>
          <c:layoutTarget val="inner"/>
          <c:xMode val="edge"/>
          <c:yMode val="edge"/>
          <c:x val="4.4906995321237021E-2"/>
          <c:y val="0.17013370970138167"/>
          <c:w val="0.59903571836129177"/>
          <c:h val="0.7510875055712376"/>
        </c:manualLayout>
      </c:layout>
      <c:barChart>
        <c:barDir val="col"/>
        <c:grouping val="clustered"/>
        <c:varyColors val="0"/>
        <c:ser>
          <c:idx val="0"/>
          <c:order val="0"/>
          <c:tx>
            <c:strRef>
              <c:f>'Bank deposits'!$B$1</c:f>
              <c:strCache>
                <c:ptCount val="1"/>
                <c:pt idx="0">
                  <c:v>Aggregate Bank Deposits of All Scheduled Banks (in ₹ Lakh Crore)</c:v>
                </c:pt>
              </c:strCache>
            </c:strRef>
          </c:tx>
          <c:invertIfNegative val="0"/>
          <c:cat>
            <c:strRef>
              <c:f>'Bank deposits'!$A$2:$A$6</c:f>
              <c:strCache>
                <c:ptCount val="5"/>
                <c:pt idx="0">
                  <c:v>Mar. 31, 2017</c:v>
                </c:pt>
                <c:pt idx="1">
                  <c:v>Mar. 31, 2018</c:v>
                </c:pt>
                <c:pt idx="2">
                  <c:v>Mar. 31, 2019</c:v>
                </c:pt>
                <c:pt idx="3">
                  <c:v>Mar. 31, 2020</c:v>
                </c:pt>
                <c:pt idx="4">
                  <c:v>Mar. 31, 2021</c:v>
                </c:pt>
              </c:strCache>
            </c:strRef>
          </c:cat>
          <c:val>
            <c:numRef>
              <c:f>'Bank deposits'!$B$2:$B$6</c:f>
              <c:numCache>
                <c:formatCode>0</c:formatCode>
                <c:ptCount val="5"/>
                <c:pt idx="0">
                  <c:v>110.48569999999999</c:v>
                </c:pt>
                <c:pt idx="1">
                  <c:v>117.2854</c:v>
                </c:pt>
                <c:pt idx="2">
                  <c:v>129.01579000000001</c:v>
                </c:pt>
                <c:pt idx="3">
                  <c:v>139.75550999999999</c:v>
                </c:pt>
                <c:pt idx="4">
                  <c:v>153</c:v>
                </c:pt>
              </c:numCache>
            </c:numRef>
          </c:val>
        </c:ser>
        <c:ser>
          <c:idx val="1"/>
          <c:order val="1"/>
          <c:tx>
            <c:strRef>
              <c:f>'Bank deposits'!$C$1</c:f>
              <c:strCache>
                <c:ptCount val="1"/>
                <c:pt idx="0">
                  <c:v>NSDL Demat Custody Value (in ₹ Lakh Crore)</c:v>
                </c:pt>
              </c:strCache>
            </c:strRef>
          </c:tx>
          <c:invertIfNegative val="0"/>
          <c:cat>
            <c:strRef>
              <c:f>'Bank deposits'!$A$2:$A$6</c:f>
              <c:strCache>
                <c:ptCount val="5"/>
                <c:pt idx="0">
                  <c:v>Mar. 31, 2017</c:v>
                </c:pt>
                <c:pt idx="1">
                  <c:v>Mar. 31, 2018</c:v>
                </c:pt>
                <c:pt idx="2">
                  <c:v>Mar. 31, 2019</c:v>
                </c:pt>
                <c:pt idx="3">
                  <c:v>Mar. 31, 2020</c:v>
                </c:pt>
                <c:pt idx="4">
                  <c:v>Mar. 31, 2021</c:v>
                </c:pt>
              </c:strCache>
            </c:strRef>
          </c:cat>
          <c:val>
            <c:numRef>
              <c:f>'Bank deposits'!$C$2:$C$6</c:f>
              <c:numCache>
                <c:formatCode>_(* #,##0_);_(* \(#,##0\);_(* "-"??_);_(@_)</c:formatCode>
                <c:ptCount val="5"/>
                <c:pt idx="0">
                  <c:v>146.49</c:v>
                </c:pt>
                <c:pt idx="1">
                  <c:v>172</c:v>
                </c:pt>
                <c:pt idx="2">
                  <c:v>186</c:v>
                </c:pt>
                <c:pt idx="3">
                  <c:v>160</c:v>
                </c:pt>
                <c:pt idx="4">
                  <c:v>244</c:v>
                </c:pt>
              </c:numCache>
            </c:numRef>
          </c:val>
        </c:ser>
        <c:dLbls>
          <c:dLblPos val="outEnd"/>
          <c:showLegendKey val="0"/>
          <c:showVal val="1"/>
          <c:showCatName val="0"/>
          <c:showSerName val="0"/>
          <c:showPercent val="0"/>
          <c:showBubbleSize val="0"/>
        </c:dLbls>
        <c:gapWidth val="150"/>
        <c:axId val="196224512"/>
        <c:axId val="196226048"/>
      </c:barChart>
      <c:catAx>
        <c:axId val="196224512"/>
        <c:scaling>
          <c:orientation val="minMax"/>
        </c:scaling>
        <c:delete val="0"/>
        <c:axPos val="b"/>
        <c:numFmt formatCode="[$-409]dd\-mmm\-yy;@" sourceLinked="0"/>
        <c:majorTickMark val="out"/>
        <c:minorTickMark val="none"/>
        <c:tickLblPos val="nextTo"/>
        <c:crossAx val="196226048"/>
        <c:crosses val="autoZero"/>
        <c:auto val="1"/>
        <c:lblAlgn val="ctr"/>
        <c:lblOffset val="100"/>
        <c:noMultiLvlLbl val="0"/>
      </c:catAx>
      <c:valAx>
        <c:axId val="196226048"/>
        <c:scaling>
          <c:orientation val="minMax"/>
        </c:scaling>
        <c:delete val="0"/>
        <c:axPos val="l"/>
        <c:majorGridlines/>
        <c:numFmt formatCode="0" sourceLinked="1"/>
        <c:majorTickMark val="out"/>
        <c:minorTickMark val="none"/>
        <c:tickLblPos val="nextTo"/>
        <c:crossAx val="196224512"/>
        <c:crosses val="autoZero"/>
        <c:crossBetween val="between"/>
        <c:majorUnit val="50"/>
      </c:valAx>
    </c:plotArea>
    <c:legend>
      <c:legendPos val="r"/>
      <c:layout>
        <c:manualLayout>
          <c:xMode val="edge"/>
          <c:yMode val="edge"/>
          <c:x val="0.6344520424879776"/>
          <c:y val="0.5089471864797388"/>
          <c:w val="0.34138688368651904"/>
          <c:h val="0.27478855386979067"/>
        </c:manualLayout>
      </c:layout>
      <c:overlay val="0"/>
    </c:legend>
    <c:plotVisOnly val="1"/>
    <c:dispBlanksAs val="gap"/>
    <c:showDLblsOverMax val="0"/>
  </c:chart>
  <c:txPr>
    <a:bodyPr/>
    <a:lstStyle/>
    <a:p>
      <a:pPr>
        <a:defRPr b="0">
          <a:latin typeface="Calibri Light" panose="020F0302020204030204" pitchFamily="34" charset="0"/>
          <a:cs typeface="Calibri Light" panose="020F0302020204030204" pitchFamily="34" charset="0"/>
        </a:defRPr>
      </a:pPr>
      <a:endParaRPr lang="en-US"/>
    </a:p>
  </c:tx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GDP and NSDL Custody Value</a:t>
            </a:r>
          </a:p>
        </c:rich>
      </c:tx>
      <c:layout/>
      <c:overlay val="1"/>
    </c:title>
    <c:autoTitleDeleted val="0"/>
    <c:plotArea>
      <c:layout/>
      <c:barChart>
        <c:barDir val="col"/>
        <c:grouping val="clustered"/>
        <c:varyColors val="0"/>
        <c:dLbls>
          <c:dLblPos val="outEnd"/>
          <c:showLegendKey val="0"/>
          <c:showVal val="1"/>
          <c:showCatName val="0"/>
          <c:showSerName val="0"/>
          <c:showPercent val="0"/>
          <c:showBubbleSize val="0"/>
        </c:dLbls>
        <c:gapWidth val="150"/>
        <c:axId val="196251648"/>
        <c:axId val="196253184"/>
      </c:barChart>
      <c:catAx>
        <c:axId val="196251648"/>
        <c:scaling>
          <c:orientation val="minMax"/>
        </c:scaling>
        <c:delete val="0"/>
        <c:axPos val="b"/>
        <c:majorTickMark val="out"/>
        <c:minorTickMark val="none"/>
        <c:tickLblPos val="nextTo"/>
        <c:crossAx val="196253184"/>
        <c:crosses val="autoZero"/>
        <c:auto val="1"/>
        <c:lblAlgn val="ctr"/>
        <c:lblOffset val="100"/>
        <c:noMultiLvlLbl val="0"/>
      </c:catAx>
      <c:valAx>
        <c:axId val="196253184"/>
        <c:scaling>
          <c:orientation val="minMax"/>
        </c:scaling>
        <c:delete val="0"/>
        <c:axPos val="l"/>
        <c:majorGridlines/>
        <c:numFmt formatCode="0" sourceLinked="1"/>
        <c:majorTickMark val="out"/>
        <c:minorTickMark val="none"/>
        <c:tickLblPos val="nextTo"/>
        <c:crossAx val="196251648"/>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GDP and NSDL Custody Value</a:t>
            </a:r>
          </a:p>
        </c:rich>
      </c:tx>
      <c:layout>
        <c:manualLayout>
          <c:xMode val="edge"/>
          <c:yMode val="edge"/>
          <c:x val="0.67205618656075072"/>
          <c:y val="7.5471698113207544E-2"/>
        </c:manualLayout>
      </c:layout>
      <c:overlay val="1"/>
    </c:title>
    <c:autoTitleDeleted val="0"/>
    <c:plotArea>
      <c:layout/>
      <c:barChart>
        <c:barDir val="col"/>
        <c:grouping val="clustered"/>
        <c:varyColors val="0"/>
        <c:ser>
          <c:idx val="0"/>
          <c:order val="0"/>
          <c:tx>
            <c:strRef>
              <c:f>'Bank deposits'!$B$27</c:f>
              <c:strCache>
                <c:ptCount val="1"/>
                <c:pt idx="0">
                  <c:v>GDP at Market Price (in ₹ Lakh Crore)</c:v>
                </c:pt>
              </c:strCache>
            </c:strRef>
          </c:tx>
          <c:invertIfNegative val="0"/>
          <c:cat>
            <c:strRef>
              <c:f>'Bank deposits'!$A$28:$A$32</c:f>
              <c:strCache>
                <c:ptCount val="5"/>
                <c:pt idx="0">
                  <c:v>2016-17   </c:v>
                </c:pt>
                <c:pt idx="1">
                  <c:v>2017-18   </c:v>
                </c:pt>
                <c:pt idx="2">
                  <c:v>2018-19   </c:v>
                </c:pt>
                <c:pt idx="3">
                  <c:v>2019-20   </c:v>
                </c:pt>
                <c:pt idx="4">
                  <c:v>2020-21</c:v>
                </c:pt>
              </c:strCache>
            </c:strRef>
          </c:cat>
          <c:val>
            <c:numRef>
              <c:f>'Bank deposits'!$B$28:$B$32</c:f>
              <c:numCache>
                <c:formatCode>0</c:formatCode>
                <c:ptCount val="5"/>
                <c:pt idx="0">
                  <c:v>153.91668999999999</c:v>
                </c:pt>
                <c:pt idx="1">
                  <c:v>170.98303999999999</c:v>
                </c:pt>
                <c:pt idx="2">
                  <c:v>189.71236999999999</c:v>
                </c:pt>
                <c:pt idx="3">
                  <c:v>203.39849000000001</c:v>
                </c:pt>
                <c:pt idx="4">
                  <c:v>197.45670000000001</c:v>
                </c:pt>
              </c:numCache>
            </c:numRef>
          </c:val>
        </c:ser>
        <c:ser>
          <c:idx val="1"/>
          <c:order val="1"/>
          <c:tx>
            <c:strRef>
              <c:f>'Bank deposits'!$C$27</c:f>
              <c:strCache>
                <c:ptCount val="1"/>
                <c:pt idx="0">
                  <c:v>NSDL Demat Custody Value (in ₹ Lakh Crore)</c:v>
                </c:pt>
              </c:strCache>
            </c:strRef>
          </c:tx>
          <c:invertIfNegative val="0"/>
          <c:cat>
            <c:strRef>
              <c:f>'Bank deposits'!$A$28:$A$32</c:f>
              <c:strCache>
                <c:ptCount val="5"/>
                <c:pt idx="0">
                  <c:v>2016-17   </c:v>
                </c:pt>
                <c:pt idx="1">
                  <c:v>2017-18   </c:v>
                </c:pt>
                <c:pt idx="2">
                  <c:v>2018-19   </c:v>
                </c:pt>
                <c:pt idx="3">
                  <c:v>2019-20   </c:v>
                </c:pt>
                <c:pt idx="4">
                  <c:v>2020-21</c:v>
                </c:pt>
              </c:strCache>
            </c:strRef>
          </c:cat>
          <c:val>
            <c:numRef>
              <c:f>'Bank deposits'!$C$28:$C$32</c:f>
              <c:numCache>
                <c:formatCode>_(* #,##0_);_(* \(#,##0\);_(* "-"??_);_(@_)</c:formatCode>
                <c:ptCount val="5"/>
                <c:pt idx="0">
                  <c:v>146.49</c:v>
                </c:pt>
                <c:pt idx="1">
                  <c:v>172</c:v>
                </c:pt>
                <c:pt idx="2">
                  <c:v>186</c:v>
                </c:pt>
                <c:pt idx="3">
                  <c:v>160</c:v>
                </c:pt>
                <c:pt idx="4">
                  <c:v>244</c:v>
                </c:pt>
              </c:numCache>
            </c:numRef>
          </c:val>
        </c:ser>
        <c:dLbls>
          <c:dLblPos val="outEnd"/>
          <c:showLegendKey val="0"/>
          <c:showVal val="1"/>
          <c:showCatName val="0"/>
          <c:showSerName val="0"/>
          <c:showPercent val="0"/>
          <c:showBubbleSize val="0"/>
        </c:dLbls>
        <c:gapWidth val="150"/>
        <c:axId val="196271488"/>
        <c:axId val="196273280"/>
      </c:barChart>
      <c:catAx>
        <c:axId val="196271488"/>
        <c:scaling>
          <c:orientation val="minMax"/>
        </c:scaling>
        <c:delete val="0"/>
        <c:axPos val="b"/>
        <c:majorTickMark val="out"/>
        <c:minorTickMark val="none"/>
        <c:tickLblPos val="nextTo"/>
        <c:crossAx val="196273280"/>
        <c:crosses val="autoZero"/>
        <c:auto val="1"/>
        <c:lblAlgn val="ctr"/>
        <c:lblOffset val="100"/>
        <c:noMultiLvlLbl val="0"/>
      </c:catAx>
      <c:valAx>
        <c:axId val="196273280"/>
        <c:scaling>
          <c:orientation val="minMax"/>
        </c:scaling>
        <c:delete val="0"/>
        <c:axPos val="l"/>
        <c:majorGridlines/>
        <c:numFmt formatCode="0" sourceLinked="1"/>
        <c:majorTickMark val="out"/>
        <c:minorTickMark val="none"/>
        <c:tickLblPos val="nextTo"/>
        <c:crossAx val="196271488"/>
        <c:crosses val="autoZero"/>
        <c:crossBetween val="between"/>
      </c:valAx>
    </c:plotArea>
    <c:legend>
      <c:legendPos val="r"/>
      <c:layout/>
      <c:overlay val="0"/>
    </c:legend>
    <c:plotVisOnly val="1"/>
    <c:dispBlanksAs val="gap"/>
    <c:showDLblsOverMax val="0"/>
  </c:chart>
  <c:txPr>
    <a:bodyPr/>
    <a:lstStyle/>
    <a:p>
      <a:pPr>
        <a:defRPr b="0">
          <a:latin typeface="Calibri Light" panose="020F0302020204030204" pitchFamily="34" charset="0"/>
          <a:cs typeface="Calibri Light" panose="020F0302020204030204" pitchFamily="34" charset="0"/>
        </a:defRPr>
      </a:pPr>
      <a:endParaRPr lang="en-US"/>
    </a:p>
  </c:txPr>
  <c:externalData r:id="rId1">
    <c:autoUpdate val="0"/>
  </c:externalData>
  <c:userShapes r:id="rId2"/>
</c:chartSpace>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image" Target="../media/image7.png"/><Relationship Id="rId1" Type="http://schemas.openxmlformats.org/officeDocument/2006/relationships/image" Target="../media/image6.png"/><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5D4DC61-B21F-4D2C-9273-0BBFBB7D397F}" type="doc">
      <dgm:prSet loTypeId="urn:microsoft.com/office/officeart/2009/layout/CirclePictureHierarchy" loCatId="hierarchy" qsTypeId="urn:microsoft.com/office/officeart/2005/8/quickstyle/simple1" qsCatId="simple" csTypeId="urn:microsoft.com/office/officeart/2005/8/colors/accent1_1" csCatId="accent1" phldr="1"/>
      <dgm:spPr/>
      <dgm:t>
        <a:bodyPr/>
        <a:lstStyle/>
        <a:p>
          <a:endParaRPr lang="en-IN"/>
        </a:p>
      </dgm:t>
    </dgm:pt>
    <dgm:pt modelId="{F65EBC6D-11DB-4F7A-BE07-22D059F882C1}">
      <dgm:prSet phldrT="[Text]" custT="1"/>
      <dgm:spPr/>
      <dgm:t>
        <a:bodyPr/>
        <a:lstStyle/>
        <a:p>
          <a:r>
            <a:rPr lang="en-IN" sz="1400" dirty="0" smtClean="0">
              <a:latin typeface="Calibri Light" panose="020F0302020204030204" pitchFamily="34" charset="0"/>
              <a:cs typeface="Calibri Light" panose="020F0302020204030204" pitchFamily="34" charset="0"/>
            </a:rPr>
            <a:t>Market Regulator SEBI</a:t>
          </a:r>
          <a:endParaRPr lang="en-IN" sz="1400" dirty="0">
            <a:latin typeface="Calibri Light" panose="020F0302020204030204" pitchFamily="34" charset="0"/>
            <a:cs typeface="Calibri Light" panose="020F0302020204030204" pitchFamily="34" charset="0"/>
          </a:endParaRPr>
        </a:p>
      </dgm:t>
    </dgm:pt>
    <dgm:pt modelId="{DF182200-BFC1-48E3-8C6C-956F14925B43}" type="parTrans" cxnId="{F5CCC3D3-A1B9-41D2-9B69-02668B9F440E}">
      <dgm:prSet/>
      <dgm:spPr/>
      <dgm:t>
        <a:bodyPr/>
        <a:lstStyle/>
        <a:p>
          <a:endParaRPr lang="en-IN" sz="1400">
            <a:latin typeface="Calibri Light" panose="020F0302020204030204" pitchFamily="34" charset="0"/>
            <a:cs typeface="Calibri Light" panose="020F0302020204030204" pitchFamily="34" charset="0"/>
          </a:endParaRPr>
        </a:p>
      </dgm:t>
    </dgm:pt>
    <dgm:pt modelId="{57B95219-3EEE-4BA4-9383-48E91E1B268A}" type="sibTrans" cxnId="{F5CCC3D3-A1B9-41D2-9B69-02668B9F440E}">
      <dgm:prSet/>
      <dgm:spPr/>
      <dgm:t>
        <a:bodyPr/>
        <a:lstStyle/>
        <a:p>
          <a:endParaRPr lang="en-IN" sz="1400">
            <a:latin typeface="Calibri Light" panose="020F0302020204030204" pitchFamily="34" charset="0"/>
            <a:cs typeface="Calibri Light" panose="020F0302020204030204" pitchFamily="34" charset="0"/>
          </a:endParaRPr>
        </a:p>
      </dgm:t>
    </dgm:pt>
    <dgm:pt modelId="{56267649-F7DE-4155-9681-C3DE30F40B62}">
      <dgm:prSet phldrT="[Text]" custT="1"/>
      <dgm:spPr/>
      <dgm:t>
        <a:bodyPr/>
        <a:lstStyle/>
        <a:p>
          <a:r>
            <a:rPr lang="en-US" altLang="en-US" sz="1400" dirty="0" smtClean="0">
              <a:latin typeface="Calibri Light" panose="020F0302020204030204" pitchFamily="34" charset="0"/>
              <a:cs typeface="Calibri Light" panose="020F0302020204030204" pitchFamily="34" charset="0"/>
            </a:rPr>
            <a:t>Stocks and Commodities Derivative </a:t>
          </a:r>
          <a:r>
            <a:rPr lang="en-US" sz="1400" dirty="0" smtClean="0">
              <a:latin typeface="Calibri Light" panose="020F0302020204030204" pitchFamily="34" charset="0"/>
              <a:cs typeface="Calibri Light" panose="020F0302020204030204" pitchFamily="34" charset="0"/>
            </a:rPr>
            <a:t>Exchanges</a:t>
          </a:r>
          <a:endParaRPr lang="en-IN" sz="1400" dirty="0">
            <a:latin typeface="Calibri Light" panose="020F0302020204030204" pitchFamily="34" charset="0"/>
            <a:cs typeface="Calibri Light" panose="020F0302020204030204" pitchFamily="34" charset="0"/>
          </a:endParaRPr>
        </a:p>
      </dgm:t>
    </dgm:pt>
    <dgm:pt modelId="{0FB1979D-A2C5-4DDB-AB8D-784E808AB121}" type="parTrans" cxnId="{7857367A-2079-4941-A385-4980E5DDA2EA}">
      <dgm:prSet/>
      <dgm:spPr>
        <a:ln>
          <a:solidFill>
            <a:schemeClr val="bg2">
              <a:lumMod val="50000"/>
            </a:schemeClr>
          </a:solidFill>
        </a:ln>
      </dgm:spPr>
      <dgm:t>
        <a:bodyPr/>
        <a:lstStyle/>
        <a:p>
          <a:endParaRPr lang="en-IN" sz="1400">
            <a:latin typeface="Calibri Light" panose="020F0302020204030204" pitchFamily="34" charset="0"/>
            <a:cs typeface="Calibri Light" panose="020F0302020204030204" pitchFamily="34" charset="0"/>
          </a:endParaRPr>
        </a:p>
      </dgm:t>
    </dgm:pt>
    <dgm:pt modelId="{F53DC7CC-B66B-432C-B45A-5D2BF023F304}" type="sibTrans" cxnId="{7857367A-2079-4941-A385-4980E5DDA2EA}">
      <dgm:prSet/>
      <dgm:spPr/>
      <dgm:t>
        <a:bodyPr/>
        <a:lstStyle/>
        <a:p>
          <a:endParaRPr lang="en-IN" sz="1400">
            <a:latin typeface="Calibri Light" panose="020F0302020204030204" pitchFamily="34" charset="0"/>
            <a:cs typeface="Calibri Light" panose="020F0302020204030204" pitchFamily="34" charset="0"/>
          </a:endParaRPr>
        </a:p>
      </dgm:t>
    </dgm:pt>
    <dgm:pt modelId="{F7739D43-831F-4915-B822-79C4DB9D465F}">
      <dgm:prSet phldrT="[Text]" custT="1"/>
      <dgm:spPr/>
      <dgm:t>
        <a:bodyPr/>
        <a:lstStyle/>
        <a:p>
          <a:r>
            <a:rPr lang="en-US" altLang="en-US" sz="1400" dirty="0" smtClean="0">
              <a:latin typeface="Calibri Light" panose="020F0302020204030204" pitchFamily="34" charset="0"/>
              <a:cs typeface="Calibri Light" panose="020F0302020204030204" pitchFamily="34" charset="0"/>
            </a:rPr>
            <a:t>Depositories</a:t>
          </a:r>
          <a:endParaRPr lang="en-IN" sz="1400" dirty="0">
            <a:latin typeface="Calibri Light" panose="020F0302020204030204" pitchFamily="34" charset="0"/>
            <a:cs typeface="Calibri Light" panose="020F0302020204030204" pitchFamily="34" charset="0"/>
          </a:endParaRPr>
        </a:p>
      </dgm:t>
    </dgm:pt>
    <dgm:pt modelId="{3B17A441-AA5E-404F-B595-7E0FAE870944}" type="parTrans" cxnId="{3A25A3F5-614D-40E0-8A4A-073518E65269}">
      <dgm:prSet/>
      <dgm:spPr/>
      <dgm:t>
        <a:bodyPr/>
        <a:lstStyle/>
        <a:p>
          <a:endParaRPr lang="en-IN" sz="1400">
            <a:latin typeface="Calibri Light" panose="020F0302020204030204" pitchFamily="34" charset="0"/>
            <a:cs typeface="Calibri Light" panose="020F0302020204030204" pitchFamily="34" charset="0"/>
          </a:endParaRPr>
        </a:p>
      </dgm:t>
    </dgm:pt>
    <dgm:pt modelId="{0E46D9E9-7E21-4142-A42A-AC6B125498A8}" type="sibTrans" cxnId="{3A25A3F5-614D-40E0-8A4A-073518E65269}">
      <dgm:prSet/>
      <dgm:spPr/>
      <dgm:t>
        <a:bodyPr/>
        <a:lstStyle/>
        <a:p>
          <a:endParaRPr lang="en-IN" sz="1400">
            <a:latin typeface="Calibri Light" panose="020F0302020204030204" pitchFamily="34" charset="0"/>
            <a:cs typeface="Calibri Light" panose="020F0302020204030204" pitchFamily="34" charset="0"/>
          </a:endParaRPr>
        </a:p>
      </dgm:t>
    </dgm:pt>
    <dgm:pt modelId="{B3B8D527-0E32-4303-AB7E-8F818DA9CF72}">
      <dgm:prSet phldrT="[Text]" custT="1"/>
      <dgm:spPr/>
      <dgm:t>
        <a:bodyPr/>
        <a:lstStyle/>
        <a:p>
          <a:r>
            <a:rPr lang="en-US" altLang="en-US" sz="1400" dirty="0" smtClean="0">
              <a:latin typeface="Calibri Light" panose="020F0302020204030204" pitchFamily="34" charset="0"/>
              <a:cs typeface="Calibri Light" panose="020F0302020204030204" pitchFamily="34" charset="0"/>
            </a:rPr>
            <a:t>Other Intermediaries</a:t>
          </a:r>
          <a:endParaRPr lang="en-IN" sz="1400" dirty="0">
            <a:latin typeface="Calibri Light" panose="020F0302020204030204" pitchFamily="34" charset="0"/>
            <a:cs typeface="Calibri Light" panose="020F0302020204030204" pitchFamily="34" charset="0"/>
          </a:endParaRPr>
        </a:p>
      </dgm:t>
    </dgm:pt>
    <dgm:pt modelId="{4904B4C6-4B7D-455B-AF20-67A83AB033D4}" type="parTrans" cxnId="{D42EA9E9-56BA-471D-9C09-A10629B1C42E}">
      <dgm:prSet/>
      <dgm:spPr>
        <a:ln>
          <a:solidFill>
            <a:schemeClr val="bg2">
              <a:lumMod val="50000"/>
            </a:schemeClr>
          </a:solidFill>
        </a:ln>
      </dgm:spPr>
      <dgm:t>
        <a:bodyPr/>
        <a:lstStyle/>
        <a:p>
          <a:endParaRPr lang="en-IN" sz="1400">
            <a:latin typeface="Calibri Light" panose="020F0302020204030204" pitchFamily="34" charset="0"/>
            <a:cs typeface="Calibri Light" panose="020F0302020204030204" pitchFamily="34" charset="0"/>
          </a:endParaRPr>
        </a:p>
      </dgm:t>
    </dgm:pt>
    <dgm:pt modelId="{563A7954-6183-4050-B389-2648E5E4C37C}" type="sibTrans" cxnId="{D42EA9E9-56BA-471D-9C09-A10629B1C42E}">
      <dgm:prSet/>
      <dgm:spPr/>
      <dgm:t>
        <a:bodyPr/>
        <a:lstStyle/>
        <a:p>
          <a:endParaRPr lang="en-IN" sz="1400">
            <a:latin typeface="Calibri Light" panose="020F0302020204030204" pitchFamily="34" charset="0"/>
            <a:cs typeface="Calibri Light" panose="020F0302020204030204" pitchFamily="34" charset="0"/>
          </a:endParaRPr>
        </a:p>
      </dgm:t>
    </dgm:pt>
    <dgm:pt modelId="{BCF33756-ECF2-43BE-9F07-D5183F19B0EB}">
      <dgm:prSet custT="1"/>
      <dgm:spPr/>
      <dgm:t>
        <a:bodyPr/>
        <a:lstStyle/>
        <a:p>
          <a:endParaRPr lang="en-IN" sz="1400">
            <a:latin typeface="Calibri Light" panose="020F0302020204030204" pitchFamily="34" charset="0"/>
            <a:cs typeface="Calibri Light" panose="020F0302020204030204" pitchFamily="34" charset="0"/>
          </a:endParaRPr>
        </a:p>
      </dgm:t>
    </dgm:pt>
    <dgm:pt modelId="{809A4111-0E01-4569-A835-AD413E43B707}" type="parTrans" cxnId="{D99B2C92-0183-4FEE-8575-667DB68647FD}">
      <dgm:prSet/>
      <dgm:spPr>
        <a:ln>
          <a:solidFill>
            <a:schemeClr val="bg2">
              <a:lumMod val="50000"/>
            </a:schemeClr>
          </a:solidFill>
        </a:ln>
      </dgm:spPr>
      <dgm:t>
        <a:bodyPr/>
        <a:lstStyle/>
        <a:p>
          <a:endParaRPr lang="en-IN" sz="1400">
            <a:latin typeface="Calibri Light" panose="020F0302020204030204" pitchFamily="34" charset="0"/>
            <a:cs typeface="Calibri Light" panose="020F0302020204030204" pitchFamily="34" charset="0"/>
          </a:endParaRPr>
        </a:p>
      </dgm:t>
    </dgm:pt>
    <dgm:pt modelId="{B797CA46-03EB-4270-861D-34A4BB017DAF}" type="sibTrans" cxnId="{D99B2C92-0183-4FEE-8575-667DB68647FD}">
      <dgm:prSet/>
      <dgm:spPr/>
      <dgm:t>
        <a:bodyPr/>
        <a:lstStyle/>
        <a:p>
          <a:endParaRPr lang="en-IN" sz="1400">
            <a:latin typeface="Calibri Light" panose="020F0302020204030204" pitchFamily="34" charset="0"/>
            <a:cs typeface="Calibri Light" panose="020F0302020204030204" pitchFamily="34" charset="0"/>
          </a:endParaRPr>
        </a:p>
      </dgm:t>
    </dgm:pt>
    <dgm:pt modelId="{D803D8FF-A244-4193-85A9-F34589EEB4E6}">
      <dgm:prSet custT="1"/>
      <dgm:spPr/>
      <dgm:t>
        <a:bodyPr/>
        <a:lstStyle/>
        <a:p>
          <a:endParaRPr lang="en-IN" sz="1400">
            <a:latin typeface="Calibri Light" panose="020F0302020204030204" pitchFamily="34" charset="0"/>
            <a:cs typeface="Calibri Light" panose="020F0302020204030204" pitchFamily="34" charset="0"/>
          </a:endParaRPr>
        </a:p>
      </dgm:t>
    </dgm:pt>
    <dgm:pt modelId="{6C4FF778-5958-491F-8712-FC5317337103}" type="parTrans" cxnId="{63145544-E8F8-4794-9084-27DAF270858F}">
      <dgm:prSet/>
      <dgm:spPr>
        <a:ln>
          <a:solidFill>
            <a:schemeClr val="bg2">
              <a:lumMod val="50000"/>
            </a:schemeClr>
          </a:solidFill>
        </a:ln>
      </dgm:spPr>
      <dgm:t>
        <a:bodyPr/>
        <a:lstStyle/>
        <a:p>
          <a:endParaRPr lang="en-IN" sz="1400">
            <a:latin typeface="Calibri Light" panose="020F0302020204030204" pitchFamily="34" charset="0"/>
            <a:cs typeface="Calibri Light" panose="020F0302020204030204" pitchFamily="34" charset="0"/>
          </a:endParaRPr>
        </a:p>
      </dgm:t>
    </dgm:pt>
    <dgm:pt modelId="{EAC3EE20-5409-44D7-9C75-57D29D400206}" type="sibTrans" cxnId="{63145544-E8F8-4794-9084-27DAF270858F}">
      <dgm:prSet/>
      <dgm:spPr/>
      <dgm:t>
        <a:bodyPr/>
        <a:lstStyle/>
        <a:p>
          <a:endParaRPr lang="en-IN" sz="1400">
            <a:latin typeface="Calibri Light" panose="020F0302020204030204" pitchFamily="34" charset="0"/>
            <a:cs typeface="Calibri Light" panose="020F0302020204030204" pitchFamily="34" charset="0"/>
          </a:endParaRPr>
        </a:p>
      </dgm:t>
    </dgm:pt>
    <dgm:pt modelId="{E955BE59-A78A-4FEB-8498-5655A7017E17}">
      <dgm:prSet custT="1"/>
      <dgm:spPr/>
      <dgm:t>
        <a:bodyPr/>
        <a:lstStyle/>
        <a:p>
          <a:endParaRPr lang="en-IN" sz="1400">
            <a:latin typeface="Calibri Light" panose="020F0302020204030204" pitchFamily="34" charset="0"/>
            <a:cs typeface="Calibri Light" panose="020F0302020204030204" pitchFamily="34" charset="0"/>
          </a:endParaRPr>
        </a:p>
      </dgm:t>
    </dgm:pt>
    <dgm:pt modelId="{30BB7A41-2137-4D16-B0E3-89A537D04C24}" type="parTrans" cxnId="{2CECC0FF-DB1B-40F6-8949-8646F9037763}">
      <dgm:prSet/>
      <dgm:spPr>
        <a:ln>
          <a:solidFill>
            <a:schemeClr val="bg2">
              <a:lumMod val="50000"/>
            </a:schemeClr>
          </a:solidFill>
        </a:ln>
      </dgm:spPr>
      <dgm:t>
        <a:bodyPr/>
        <a:lstStyle/>
        <a:p>
          <a:endParaRPr lang="en-IN" sz="1400">
            <a:latin typeface="Calibri Light" panose="020F0302020204030204" pitchFamily="34" charset="0"/>
            <a:cs typeface="Calibri Light" panose="020F0302020204030204" pitchFamily="34" charset="0"/>
          </a:endParaRPr>
        </a:p>
      </dgm:t>
    </dgm:pt>
    <dgm:pt modelId="{4936B723-2A1B-4EB0-87F8-F4C458B575C7}" type="sibTrans" cxnId="{2CECC0FF-DB1B-40F6-8949-8646F9037763}">
      <dgm:prSet/>
      <dgm:spPr/>
      <dgm:t>
        <a:bodyPr/>
        <a:lstStyle/>
        <a:p>
          <a:endParaRPr lang="en-IN" sz="1400">
            <a:latin typeface="Calibri Light" panose="020F0302020204030204" pitchFamily="34" charset="0"/>
            <a:cs typeface="Calibri Light" panose="020F0302020204030204" pitchFamily="34" charset="0"/>
          </a:endParaRPr>
        </a:p>
      </dgm:t>
    </dgm:pt>
    <dgm:pt modelId="{3965C5CB-97AA-4B8A-A209-A6EBCF9188E9}" type="pres">
      <dgm:prSet presAssocID="{F5D4DC61-B21F-4D2C-9273-0BBFBB7D397F}" presName="hierChild1" presStyleCnt="0">
        <dgm:presLayoutVars>
          <dgm:chPref val="1"/>
          <dgm:dir/>
          <dgm:animOne val="branch"/>
          <dgm:animLvl val="lvl"/>
          <dgm:resizeHandles/>
        </dgm:presLayoutVars>
      </dgm:prSet>
      <dgm:spPr/>
      <dgm:t>
        <a:bodyPr/>
        <a:lstStyle/>
        <a:p>
          <a:endParaRPr lang="en-IN"/>
        </a:p>
      </dgm:t>
    </dgm:pt>
    <dgm:pt modelId="{4FF10367-16DC-4FE2-BC18-03B4CEFE38EA}" type="pres">
      <dgm:prSet presAssocID="{F65EBC6D-11DB-4F7A-BE07-22D059F882C1}" presName="hierRoot1" presStyleCnt="0"/>
      <dgm:spPr/>
    </dgm:pt>
    <dgm:pt modelId="{12CEDB08-415D-40DD-BAFF-1CD0B9BABD17}" type="pres">
      <dgm:prSet presAssocID="{F65EBC6D-11DB-4F7A-BE07-22D059F882C1}" presName="composite" presStyleCnt="0"/>
      <dgm:spPr/>
    </dgm:pt>
    <dgm:pt modelId="{CB10DDB0-B878-44C4-89D0-989C7CD51797}" type="pres">
      <dgm:prSet presAssocID="{F65EBC6D-11DB-4F7A-BE07-22D059F882C1}" presName="image" presStyleLbl="node0" presStyleIdx="0" presStyleCnt="1"/>
      <dgm:spPr>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a:noFill/>
        </a:ln>
      </dgm:spPr>
      <dgm:t>
        <a:bodyPr/>
        <a:lstStyle/>
        <a:p>
          <a:endParaRPr lang="en-IN"/>
        </a:p>
      </dgm:t>
    </dgm:pt>
    <dgm:pt modelId="{58681E65-1037-4552-A5A8-089B23E463A5}" type="pres">
      <dgm:prSet presAssocID="{F65EBC6D-11DB-4F7A-BE07-22D059F882C1}" presName="text" presStyleLbl="revTx" presStyleIdx="0" presStyleCnt="7" custLinFactNeighborX="7981">
        <dgm:presLayoutVars>
          <dgm:chPref val="3"/>
        </dgm:presLayoutVars>
      </dgm:prSet>
      <dgm:spPr/>
      <dgm:t>
        <a:bodyPr/>
        <a:lstStyle/>
        <a:p>
          <a:endParaRPr lang="en-IN"/>
        </a:p>
      </dgm:t>
    </dgm:pt>
    <dgm:pt modelId="{5EE13695-8706-4DD2-9317-0C8B790C378B}" type="pres">
      <dgm:prSet presAssocID="{F65EBC6D-11DB-4F7A-BE07-22D059F882C1}" presName="hierChild2" presStyleCnt="0"/>
      <dgm:spPr/>
    </dgm:pt>
    <dgm:pt modelId="{9DCBFDE7-C7B8-4585-9E1C-4DAF62BE4ACF}" type="pres">
      <dgm:prSet presAssocID="{0FB1979D-A2C5-4DDB-AB8D-784E808AB121}" presName="Name10" presStyleLbl="parChTrans1D2" presStyleIdx="0" presStyleCnt="3"/>
      <dgm:spPr/>
      <dgm:t>
        <a:bodyPr/>
        <a:lstStyle/>
        <a:p>
          <a:endParaRPr lang="en-IN"/>
        </a:p>
      </dgm:t>
    </dgm:pt>
    <dgm:pt modelId="{882C5098-EF61-40E4-9EDE-80A90603F402}" type="pres">
      <dgm:prSet presAssocID="{56267649-F7DE-4155-9681-C3DE30F40B62}" presName="hierRoot2" presStyleCnt="0"/>
      <dgm:spPr/>
    </dgm:pt>
    <dgm:pt modelId="{828A2AE2-3574-4DFF-9572-49C0F04993BF}" type="pres">
      <dgm:prSet presAssocID="{56267649-F7DE-4155-9681-C3DE30F40B62}" presName="composite2" presStyleCnt="0"/>
      <dgm:spPr/>
    </dgm:pt>
    <dgm:pt modelId="{3C12F549-37E6-41D4-A089-44B6B5F8B822}" type="pres">
      <dgm:prSet presAssocID="{56267649-F7DE-4155-9681-C3DE30F40B62}" presName="image2" presStyleLbl="node2" presStyleIdx="0" presStyleCnt="3"/>
      <dgm:spPr>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a:noFill/>
        </a:ln>
      </dgm:spPr>
      <dgm:t>
        <a:bodyPr/>
        <a:lstStyle/>
        <a:p>
          <a:endParaRPr lang="en-IN"/>
        </a:p>
      </dgm:t>
    </dgm:pt>
    <dgm:pt modelId="{E3A39A82-DF8D-47AD-8C7E-804CB95AA49A}" type="pres">
      <dgm:prSet presAssocID="{56267649-F7DE-4155-9681-C3DE30F40B62}" presName="text2" presStyleLbl="revTx" presStyleIdx="1" presStyleCnt="7" custLinFactNeighborX="8686">
        <dgm:presLayoutVars>
          <dgm:chPref val="3"/>
        </dgm:presLayoutVars>
      </dgm:prSet>
      <dgm:spPr/>
      <dgm:t>
        <a:bodyPr/>
        <a:lstStyle/>
        <a:p>
          <a:endParaRPr lang="en-IN"/>
        </a:p>
      </dgm:t>
    </dgm:pt>
    <dgm:pt modelId="{C5DE2F7E-FABC-4AEA-9A98-789CE5F21AC7}" type="pres">
      <dgm:prSet presAssocID="{56267649-F7DE-4155-9681-C3DE30F40B62}" presName="hierChild3" presStyleCnt="0"/>
      <dgm:spPr/>
    </dgm:pt>
    <dgm:pt modelId="{D3258297-51B1-4C94-865E-F906009C41A7}" type="pres">
      <dgm:prSet presAssocID="{809A4111-0E01-4569-A835-AD413E43B707}" presName="Name17" presStyleLbl="parChTrans1D3" presStyleIdx="0" presStyleCnt="3"/>
      <dgm:spPr/>
      <dgm:t>
        <a:bodyPr/>
        <a:lstStyle/>
        <a:p>
          <a:endParaRPr lang="en-IN"/>
        </a:p>
      </dgm:t>
    </dgm:pt>
    <dgm:pt modelId="{B2507DB0-A3E9-43A0-A75B-225E3995EB10}" type="pres">
      <dgm:prSet presAssocID="{BCF33756-ECF2-43BE-9F07-D5183F19B0EB}" presName="hierRoot3" presStyleCnt="0"/>
      <dgm:spPr/>
    </dgm:pt>
    <dgm:pt modelId="{28E6C0E4-D678-469D-8E40-41FB06823EB7}" type="pres">
      <dgm:prSet presAssocID="{BCF33756-ECF2-43BE-9F07-D5183F19B0EB}" presName="composite3" presStyleCnt="0"/>
      <dgm:spPr/>
    </dgm:pt>
    <dgm:pt modelId="{9221BB73-536D-4C19-AA25-C21E1641C276}" type="pres">
      <dgm:prSet presAssocID="{BCF33756-ECF2-43BE-9F07-D5183F19B0EB}" presName="image3" presStyleLbl="node3" presStyleIdx="0" presStyleCnt="3"/>
      <dgm:spPr>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a:noFill/>
        </a:ln>
      </dgm:spPr>
      <dgm:t>
        <a:bodyPr/>
        <a:lstStyle/>
        <a:p>
          <a:endParaRPr lang="en-IN"/>
        </a:p>
      </dgm:t>
    </dgm:pt>
    <dgm:pt modelId="{189B5E17-3247-42B6-8D90-6686CB6DA8DA}" type="pres">
      <dgm:prSet presAssocID="{BCF33756-ECF2-43BE-9F07-D5183F19B0EB}" presName="text3" presStyleLbl="revTx" presStyleIdx="2" presStyleCnt="7">
        <dgm:presLayoutVars>
          <dgm:chPref val="3"/>
        </dgm:presLayoutVars>
      </dgm:prSet>
      <dgm:spPr/>
      <dgm:t>
        <a:bodyPr/>
        <a:lstStyle/>
        <a:p>
          <a:endParaRPr lang="en-IN"/>
        </a:p>
      </dgm:t>
    </dgm:pt>
    <dgm:pt modelId="{610028CD-07A3-41C2-9D3E-4F63765F2F54}" type="pres">
      <dgm:prSet presAssocID="{BCF33756-ECF2-43BE-9F07-D5183F19B0EB}" presName="hierChild4" presStyleCnt="0"/>
      <dgm:spPr/>
    </dgm:pt>
    <dgm:pt modelId="{2CB56BE5-5331-4668-B5C5-EC1B42454D0C}" type="pres">
      <dgm:prSet presAssocID="{3B17A441-AA5E-404F-B595-7E0FAE870944}" presName="Name10" presStyleLbl="parChTrans1D2" presStyleIdx="1" presStyleCnt="3"/>
      <dgm:spPr/>
      <dgm:t>
        <a:bodyPr/>
        <a:lstStyle/>
        <a:p>
          <a:endParaRPr lang="en-IN"/>
        </a:p>
      </dgm:t>
    </dgm:pt>
    <dgm:pt modelId="{BEE8CCD5-EAD4-4024-8DE3-D65E5D5EE098}" type="pres">
      <dgm:prSet presAssocID="{F7739D43-831F-4915-B822-79C4DB9D465F}" presName="hierRoot2" presStyleCnt="0"/>
      <dgm:spPr/>
    </dgm:pt>
    <dgm:pt modelId="{601DEC8C-E3F2-45B1-A4E7-B365A55BF126}" type="pres">
      <dgm:prSet presAssocID="{F7739D43-831F-4915-B822-79C4DB9D465F}" presName="composite2" presStyleCnt="0"/>
      <dgm:spPr/>
    </dgm:pt>
    <dgm:pt modelId="{19836D26-1DFE-4BA9-98F2-5348A92F1818}" type="pres">
      <dgm:prSet presAssocID="{F7739D43-831F-4915-B822-79C4DB9D465F}" presName="image2" presStyleLbl="node2" presStyleIdx="1" presStyleCnt="3"/>
      <dgm:spPr>
        <a:blipFill rotWithShape="1">
          <a:blip xmlns:r="http://schemas.openxmlformats.org/officeDocument/2006/relationships" r:embed="rId4" cstate="email">
            <a:extLst>
              <a:ext uri="{28A0092B-C50C-407E-A947-70E740481C1C}">
                <a14:useLocalDpi xmlns:a14="http://schemas.microsoft.com/office/drawing/2010/main"/>
              </a:ext>
            </a:extLst>
          </a:blip>
          <a:stretch>
            <a:fillRect/>
          </a:stretch>
        </a:blipFill>
        <a:ln>
          <a:noFill/>
        </a:ln>
      </dgm:spPr>
      <dgm:t>
        <a:bodyPr/>
        <a:lstStyle/>
        <a:p>
          <a:endParaRPr lang="en-IN"/>
        </a:p>
      </dgm:t>
    </dgm:pt>
    <dgm:pt modelId="{038DF02B-E3C9-4FF7-B77B-57DA43B17D47}" type="pres">
      <dgm:prSet presAssocID="{F7739D43-831F-4915-B822-79C4DB9D465F}" presName="text2" presStyleLbl="revTx" presStyleIdx="3" presStyleCnt="7" custLinFactNeighborX="7981">
        <dgm:presLayoutVars>
          <dgm:chPref val="3"/>
        </dgm:presLayoutVars>
      </dgm:prSet>
      <dgm:spPr/>
      <dgm:t>
        <a:bodyPr/>
        <a:lstStyle/>
        <a:p>
          <a:endParaRPr lang="en-IN"/>
        </a:p>
      </dgm:t>
    </dgm:pt>
    <dgm:pt modelId="{1A279641-78C4-4A8A-B217-CC39BBA50C62}" type="pres">
      <dgm:prSet presAssocID="{F7739D43-831F-4915-B822-79C4DB9D465F}" presName="hierChild3" presStyleCnt="0"/>
      <dgm:spPr/>
    </dgm:pt>
    <dgm:pt modelId="{D22C102A-D78D-4985-B77D-0919FFB353D4}" type="pres">
      <dgm:prSet presAssocID="{6C4FF778-5958-491F-8712-FC5317337103}" presName="Name17" presStyleLbl="parChTrans1D3" presStyleIdx="1" presStyleCnt="3"/>
      <dgm:spPr/>
      <dgm:t>
        <a:bodyPr/>
        <a:lstStyle/>
        <a:p>
          <a:endParaRPr lang="en-IN"/>
        </a:p>
      </dgm:t>
    </dgm:pt>
    <dgm:pt modelId="{210FE99B-65B9-45A8-B786-8DD4976CE1A2}" type="pres">
      <dgm:prSet presAssocID="{D803D8FF-A244-4193-85A9-F34589EEB4E6}" presName="hierRoot3" presStyleCnt="0"/>
      <dgm:spPr/>
    </dgm:pt>
    <dgm:pt modelId="{CE284273-68CD-44D6-94A2-7F431DBC6C5E}" type="pres">
      <dgm:prSet presAssocID="{D803D8FF-A244-4193-85A9-F34589EEB4E6}" presName="composite3" presStyleCnt="0"/>
      <dgm:spPr/>
    </dgm:pt>
    <dgm:pt modelId="{A281CAC5-3902-4C3B-B396-A80E7AE7CEBD}" type="pres">
      <dgm:prSet presAssocID="{D803D8FF-A244-4193-85A9-F34589EEB4E6}" presName="image3" presStyleLbl="node3" presStyleIdx="1" presStyleCnt="3"/>
      <dgm:spPr>
        <a:blipFill rotWithShape="1">
          <a:blip xmlns:r="http://schemas.openxmlformats.org/officeDocument/2006/relationships" r:embed="rId5"/>
          <a:stretch>
            <a:fillRect/>
          </a:stretch>
        </a:blipFill>
        <a:ln>
          <a:noFill/>
        </a:ln>
      </dgm:spPr>
      <dgm:t>
        <a:bodyPr/>
        <a:lstStyle/>
        <a:p>
          <a:endParaRPr lang="en-IN"/>
        </a:p>
      </dgm:t>
    </dgm:pt>
    <dgm:pt modelId="{04DC350B-3562-4A61-AC3F-6BAF497E7F52}" type="pres">
      <dgm:prSet presAssocID="{D803D8FF-A244-4193-85A9-F34589EEB4E6}" presName="text3" presStyleLbl="revTx" presStyleIdx="4" presStyleCnt="7">
        <dgm:presLayoutVars>
          <dgm:chPref val="3"/>
        </dgm:presLayoutVars>
      </dgm:prSet>
      <dgm:spPr/>
      <dgm:t>
        <a:bodyPr/>
        <a:lstStyle/>
        <a:p>
          <a:endParaRPr lang="en-IN"/>
        </a:p>
      </dgm:t>
    </dgm:pt>
    <dgm:pt modelId="{6DDC9189-6DF0-4734-9358-C72CFC6854BD}" type="pres">
      <dgm:prSet presAssocID="{D803D8FF-A244-4193-85A9-F34589EEB4E6}" presName="hierChild4" presStyleCnt="0"/>
      <dgm:spPr/>
    </dgm:pt>
    <dgm:pt modelId="{865F1FEF-85EE-4C81-A70E-950421217F6D}" type="pres">
      <dgm:prSet presAssocID="{4904B4C6-4B7D-455B-AF20-67A83AB033D4}" presName="Name10" presStyleLbl="parChTrans1D2" presStyleIdx="2" presStyleCnt="3"/>
      <dgm:spPr/>
      <dgm:t>
        <a:bodyPr/>
        <a:lstStyle/>
        <a:p>
          <a:endParaRPr lang="en-IN"/>
        </a:p>
      </dgm:t>
    </dgm:pt>
    <dgm:pt modelId="{C71A3EDB-6DEC-458C-A699-B2673B4A9C4A}" type="pres">
      <dgm:prSet presAssocID="{B3B8D527-0E32-4303-AB7E-8F818DA9CF72}" presName="hierRoot2" presStyleCnt="0"/>
      <dgm:spPr/>
    </dgm:pt>
    <dgm:pt modelId="{342D1206-4F58-4382-A86B-087E2892B956}" type="pres">
      <dgm:prSet presAssocID="{B3B8D527-0E32-4303-AB7E-8F818DA9CF72}" presName="composite2" presStyleCnt="0"/>
      <dgm:spPr/>
    </dgm:pt>
    <dgm:pt modelId="{7FB13D78-2EAC-43C1-884D-8608C4BAC230}" type="pres">
      <dgm:prSet presAssocID="{B3B8D527-0E32-4303-AB7E-8F818DA9CF72}" presName="image2" presStyleLbl="node2" presStyleIdx="2" presStyleCnt="3"/>
      <dgm:spPr>
        <a:blipFill rotWithShape="1">
          <a:blip xmlns:r="http://schemas.openxmlformats.org/officeDocument/2006/relationships" r:embed="rId6" cstate="email">
            <a:extLst>
              <a:ext uri="{28A0092B-C50C-407E-A947-70E740481C1C}">
                <a14:useLocalDpi xmlns:a14="http://schemas.microsoft.com/office/drawing/2010/main"/>
              </a:ext>
            </a:extLst>
          </a:blip>
          <a:stretch>
            <a:fillRect/>
          </a:stretch>
        </a:blipFill>
        <a:ln>
          <a:noFill/>
        </a:ln>
      </dgm:spPr>
      <dgm:t>
        <a:bodyPr/>
        <a:lstStyle/>
        <a:p>
          <a:endParaRPr lang="en-IN"/>
        </a:p>
      </dgm:t>
    </dgm:pt>
    <dgm:pt modelId="{9F61267B-3A0C-437D-AF6A-5A4C9FB0E60B}" type="pres">
      <dgm:prSet presAssocID="{B3B8D527-0E32-4303-AB7E-8F818DA9CF72}" presName="text2" presStyleLbl="revTx" presStyleIdx="5" presStyleCnt="7" custLinFactNeighborX="7277">
        <dgm:presLayoutVars>
          <dgm:chPref val="3"/>
        </dgm:presLayoutVars>
      </dgm:prSet>
      <dgm:spPr/>
      <dgm:t>
        <a:bodyPr/>
        <a:lstStyle/>
        <a:p>
          <a:endParaRPr lang="en-IN"/>
        </a:p>
      </dgm:t>
    </dgm:pt>
    <dgm:pt modelId="{AFE8FAE2-6A42-4811-8E72-941CD67E1E34}" type="pres">
      <dgm:prSet presAssocID="{B3B8D527-0E32-4303-AB7E-8F818DA9CF72}" presName="hierChild3" presStyleCnt="0"/>
      <dgm:spPr/>
    </dgm:pt>
    <dgm:pt modelId="{82A3466D-0DDA-4DB7-8857-B9A27A9BBA22}" type="pres">
      <dgm:prSet presAssocID="{30BB7A41-2137-4D16-B0E3-89A537D04C24}" presName="Name17" presStyleLbl="parChTrans1D3" presStyleIdx="2" presStyleCnt="3"/>
      <dgm:spPr/>
      <dgm:t>
        <a:bodyPr/>
        <a:lstStyle/>
        <a:p>
          <a:endParaRPr lang="en-IN"/>
        </a:p>
      </dgm:t>
    </dgm:pt>
    <dgm:pt modelId="{06F155D5-36BE-4840-A7A4-2F0874921076}" type="pres">
      <dgm:prSet presAssocID="{E955BE59-A78A-4FEB-8498-5655A7017E17}" presName="hierRoot3" presStyleCnt="0"/>
      <dgm:spPr/>
    </dgm:pt>
    <dgm:pt modelId="{40158F0D-3482-4B76-969A-118A5BEAC19D}" type="pres">
      <dgm:prSet presAssocID="{E955BE59-A78A-4FEB-8498-5655A7017E17}" presName="composite3" presStyleCnt="0"/>
      <dgm:spPr/>
    </dgm:pt>
    <dgm:pt modelId="{712A72F6-66BD-4844-B558-2E19FD60987A}" type="pres">
      <dgm:prSet presAssocID="{E955BE59-A78A-4FEB-8498-5655A7017E17}" presName="image3" presStyleLbl="node3" presStyleIdx="2" presStyleCnt="3"/>
      <dgm:spPr>
        <a:blipFill rotWithShape="1">
          <a:blip xmlns:r="http://schemas.openxmlformats.org/officeDocument/2006/relationships" r:embed="rId7" cstate="email">
            <a:extLst>
              <a:ext uri="{28A0092B-C50C-407E-A947-70E740481C1C}">
                <a14:useLocalDpi xmlns:a14="http://schemas.microsoft.com/office/drawing/2010/main"/>
              </a:ext>
            </a:extLst>
          </a:blip>
          <a:stretch>
            <a:fillRect/>
          </a:stretch>
        </a:blipFill>
        <a:ln>
          <a:noFill/>
        </a:ln>
      </dgm:spPr>
      <dgm:t>
        <a:bodyPr/>
        <a:lstStyle/>
        <a:p>
          <a:endParaRPr lang="en-IN"/>
        </a:p>
      </dgm:t>
    </dgm:pt>
    <dgm:pt modelId="{092191D2-94B6-41A9-B9D3-F24B31E5EE72}" type="pres">
      <dgm:prSet presAssocID="{E955BE59-A78A-4FEB-8498-5655A7017E17}" presName="text3" presStyleLbl="revTx" presStyleIdx="6" presStyleCnt="7">
        <dgm:presLayoutVars>
          <dgm:chPref val="3"/>
        </dgm:presLayoutVars>
      </dgm:prSet>
      <dgm:spPr/>
      <dgm:t>
        <a:bodyPr/>
        <a:lstStyle/>
        <a:p>
          <a:endParaRPr lang="en-IN"/>
        </a:p>
      </dgm:t>
    </dgm:pt>
    <dgm:pt modelId="{DF9130CF-337F-4F3F-8737-71341C4BA04F}" type="pres">
      <dgm:prSet presAssocID="{E955BE59-A78A-4FEB-8498-5655A7017E17}" presName="hierChild4" presStyleCnt="0"/>
      <dgm:spPr/>
    </dgm:pt>
  </dgm:ptLst>
  <dgm:cxnLst>
    <dgm:cxn modelId="{3D6E04DE-66D4-4DF2-81D0-710F0F13B3A6}" type="presOf" srcId="{0FB1979D-A2C5-4DDB-AB8D-784E808AB121}" destId="{9DCBFDE7-C7B8-4585-9E1C-4DAF62BE4ACF}" srcOrd="0" destOrd="0" presId="urn:microsoft.com/office/officeart/2009/layout/CirclePictureHierarchy"/>
    <dgm:cxn modelId="{95D2C9C3-D028-4B4E-A320-30BA044797A4}" type="presOf" srcId="{F7739D43-831F-4915-B822-79C4DB9D465F}" destId="{038DF02B-E3C9-4FF7-B77B-57DA43B17D47}" srcOrd="0" destOrd="0" presId="urn:microsoft.com/office/officeart/2009/layout/CirclePictureHierarchy"/>
    <dgm:cxn modelId="{3A25A3F5-614D-40E0-8A4A-073518E65269}" srcId="{F65EBC6D-11DB-4F7A-BE07-22D059F882C1}" destId="{F7739D43-831F-4915-B822-79C4DB9D465F}" srcOrd="1" destOrd="0" parTransId="{3B17A441-AA5E-404F-B595-7E0FAE870944}" sibTransId="{0E46D9E9-7E21-4142-A42A-AC6B125498A8}"/>
    <dgm:cxn modelId="{7857367A-2079-4941-A385-4980E5DDA2EA}" srcId="{F65EBC6D-11DB-4F7A-BE07-22D059F882C1}" destId="{56267649-F7DE-4155-9681-C3DE30F40B62}" srcOrd="0" destOrd="0" parTransId="{0FB1979D-A2C5-4DDB-AB8D-784E808AB121}" sibTransId="{F53DC7CC-B66B-432C-B45A-5D2BF023F304}"/>
    <dgm:cxn modelId="{63145544-E8F8-4794-9084-27DAF270858F}" srcId="{F7739D43-831F-4915-B822-79C4DB9D465F}" destId="{D803D8FF-A244-4193-85A9-F34589EEB4E6}" srcOrd="0" destOrd="0" parTransId="{6C4FF778-5958-491F-8712-FC5317337103}" sibTransId="{EAC3EE20-5409-44D7-9C75-57D29D400206}"/>
    <dgm:cxn modelId="{A259C9B0-9F92-4532-B787-50EF651904D1}" type="presOf" srcId="{4904B4C6-4B7D-455B-AF20-67A83AB033D4}" destId="{865F1FEF-85EE-4C81-A70E-950421217F6D}" srcOrd="0" destOrd="0" presId="urn:microsoft.com/office/officeart/2009/layout/CirclePictureHierarchy"/>
    <dgm:cxn modelId="{5DB38131-C957-41CC-BDAE-B45C9FA35BF4}" type="presOf" srcId="{809A4111-0E01-4569-A835-AD413E43B707}" destId="{D3258297-51B1-4C94-865E-F906009C41A7}" srcOrd="0" destOrd="0" presId="urn:microsoft.com/office/officeart/2009/layout/CirclePictureHierarchy"/>
    <dgm:cxn modelId="{97F65058-364B-4751-BCAA-7028C0785238}" type="presOf" srcId="{6C4FF778-5958-491F-8712-FC5317337103}" destId="{D22C102A-D78D-4985-B77D-0919FFB353D4}" srcOrd="0" destOrd="0" presId="urn:microsoft.com/office/officeart/2009/layout/CirclePictureHierarchy"/>
    <dgm:cxn modelId="{D99B2C92-0183-4FEE-8575-667DB68647FD}" srcId="{56267649-F7DE-4155-9681-C3DE30F40B62}" destId="{BCF33756-ECF2-43BE-9F07-D5183F19B0EB}" srcOrd="0" destOrd="0" parTransId="{809A4111-0E01-4569-A835-AD413E43B707}" sibTransId="{B797CA46-03EB-4270-861D-34A4BB017DAF}"/>
    <dgm:cxn modelId="{87A7F283-39DD-4FCA-A248-F7E86C099CD0}" type="presOf" srcId="{BCF33756-ECF2-43BE-9F07-D5183F19B0EB}" destId="{189B5E17-3247-42B6-8D90-6686CB6DA8DA}" srcOrd="0" destOrd="0" presId="urn:microsoft.com/office/officeart/2009/layout/CirclePictureHierarchy"/>
    <dgm:cxn modelId="{D42EA9E9-56BA-471D-9C09-A10629B1C42E}" srcId="{F65EBC6D-11DB-4F7A-BE07-22D059F882C1}" destId="{B3B8D527-0E32-4303-AB7E-8F818DA9CF72}" srcOrd="2" destOrd="0" parTransId="{4904B4C6-4B7D-455B-AF20-67A83AB033D4}" sibTransId="{563A7954-6183-4050-B389-2648E5E4C37C}"/>
    <dgm:cxn modelId="{7182AE72-926A-4D15-8513-9C169AB1A5DA}" type="presOf" srcId="{B3B8D527-0E32-4303-AB7E-8F818DA9CF72}" destId="{9F61267B-3A0C-437D-AF6A-5A4C9FB0E60B}" srcOrd="0" destOrd="0" presId="urn:microsoft.com/office/officeart/2009/layout/CirclePictureHierarchy"/>
    <dgm:cxn modelId="{2CECC0FF-DB1B-40F6-8949-8646F9037763}" srcId="{B3B8D527-0E32-4303-AB7E-8F818DA9CF72}" destId="{E955BE59-A78A-4FEB-8498-5655A7017E17}" srcOrd="0" destOrd="0" parTransId="{30BB7A41-2137-4D16-B0E3-89A537D04C24}" sibTransId="{4936B723-2A1B-4EB0-87F8-F4C458B575C7}"/>
    <dgm:cxn modelId="{FD5A36BB-402D-44DF-98BD-92D0A187A55E}" type="presOf" srcId="{3B17A441-AA5E-404F-B595-7E0FAE870944}" destId="{2CB56BE5-5331-4668-B5C5-EC1B42454D0C}" srcOrd="0" destOrd="0" presId="urn:microsoft.com/office/officeart/2009/layout/CirclePictureHierarchy"/>
    <dgm:cxn modelId="{F73C0B84-4848-4FDE-A37E-C4E2DEBD940D}" type="presOf" srcId="{D803D8FF-A244-4193-85A9-F34589EEB4E6}" destId="{04DC350B-3562-4A61-AC3F-6BAF497E7F52}" srcOrd="0" destOrd="0" presId="urn:microsoft.com/office/officeart/2009/layout/CirclePictureHierarchy"/>
    <dgm:cxn modelId="{F5CCC3D3-A1B9-41D2-9B69-02668B9F440E}" srcId="{F5D4DC61-B21F-4D2C-9273-0BBFBB7D397F}" destId="{F65EBC6D-11DB-4F7A-BE07-22D059F882C1}" srcOrd="0" destOrd="0" parTransId="{DF182200-BFC1-48E3-8C6C-956F14925B43}" sibTransId="{57B95219-3EEE-4BA4-9383-48E91E1B268A}"/>
    <dgm:cxn modelId="{D69B98F3-1FD9-4F5E-A35C-2B3A2FF748BB}" type="presOf" srcId="{30BB7A41-2137-4D16-B0E3-89A537D04C24}" destId="{82A3466D-0DDA-4DB7-8857-B9A27A9BBA22}" srcOrd="0" destOrd="0" presId="urn:microsoft.com/office/officeart/2009/layout/CirclePictureHierarchy"/>
    <dgm:cxn modelId="{EC00ADA4-48CF-4038-A7D5-62F0636F424C}" type="presOf" srcId="{F65EBC6D-11DB-4F7A-BE07-22D059F882C1}" destId="{58681E65-1037-4552-A5A8-089B23E463A5}" srcOrd="0" destOrd="0" presId="urn:microsoft.com/office/officeart/2009/layout/CirclePictureHierarchy"/>
    <dgm:cxn modelId="{107F6FA1-93C5-40B2-B136-82EA6489A4C5}" type="presOf" srcId="{E955BE59-A78A-4FEB-8498-5655A7017E17}" destId="{092191D2-94B6-41A9-B9D3-F24B31E5EE72}" srcOrd="0" destOrd="0" presId="urn:microsoft.com/office/officeart/2009/layout/CirclePictureHierarchy"/>
    <dgm:cxn modelId="{715D2D21-A7BB-48E5-80C3-911898863F58}" type="presOf" srcId="{56267649-F7DE-4155-9681-C3DE30F40B62}" destId="{E3A39A82-DF8D-47AD-8C7E-804CB95AA49A}" srcOrd="0" destOrd="0" presId="urn:microsoft.com/office/officeart/2009/layout/CirclePictureHierarchy"/>
    <dgm:cxn modelId="{E2E954BB-332F-4B65-8060-5AFE2AE64B31}" type="presOf" srcId="{F5D4DC61-B21F-4D2C-9273-0BBFBB7D397F}" destId="{3965C5CB-97AA-4B8A-A209-A6EBCF9188E9}" srcOrd="0" destOrd="0" presId="urn:microsoft.com/office/officeart/2009/layout/CirclePictureHierarchy"/>
    <dgm:cxn modelId="{01A9F296-D181-4DA3-8A5F-A4E2AAFDC35D}" type="presParOf" srcId="{3965C5CB-97AA-4B8A-A209-A6EBCF9188E9}" destId="{4FF10367-16DC-4FE2-BC18-03B4CEFE38EA}" srcOrd="0" destOrd="0" presId="urn:microsoft.com/office/officeart/2009/layout/CirclePictureHierarchy"/>
    <dgm:cxn modelId="{F1EDF1ED-5225-432B-9B2B-595022FC04F0}" type="presParOf" srcId="{4FF10367-16DC-4FE2-BC18-03B4CEFE38EA}" destId="{12CEDB08-415D-40DD-BAFF-1CD0B9BABD17}" srcOrd="0" destOrd="0" presId="urn:microsoft.com/office/officeart/2009/layout/CirclePictureHierarchy"/>
    <dgm:cxn modelId="{D837B172-2FEE-438B-A9F9-6F99749A2651}" type="presParOf" srcId="{12CEDB08-415D-40DD-BAFF-1CD0B9BABD17}" destId="{CB10DDB0-B878-44C4-89D0-989C7CD51797}" srcOrd="0" destOrd="0" presId="urn:microsoft.com/office/officeart/2009/layout/CirclePictureHierarchy"/>
    <dgm:cxn modelId="{AE23CC6F-9C37-4EFF-A939-DBC2D0605AE2}" type="presParOf" srcId="{12CEDB08-415D-40DD-BAFF-1CD0B9BABD17}" destId="{58681E65-1037-4552-A5A8-089B23E463A5}" srcOrd="1" destOrd="0" presId="urn:microsoft.com/office/officeart/2009/layout/CirclePictureHierarchy"/>
    <dgm:cxn modelId="{209926C1-34B5-4675-8DE5-8B78F4A739BF}" type="presParOf" srcId="{4FF10367-16DC-4FE2-BC18-03B4CEFE38EA}" destId="{5EE13695-8706-4DD2-9317-0C8B790C378B}" srcOrd="1" destOrd="0" presId="urn:microsoft.com/office/officeart/2009/layout/CirclePictureHierarchy"/>
    <dgm:cxn modelId="{0C66B893-50C0-4E3C-A5E1-F99C23808FC5}" type="presParOf" srcId="{5EE13695-8706-4DD2-9317-0C8B790C378B}" destId="{9DCBFDE7-C7B8-4585-9E1C-4DAF62BE4ACF}" srcOrd="0" destOrd="0" presId="urn:microsoft.com/office/officeart/2009/layout/CirclePictureHierarchy"/>
    <dgm:cxn modelId="{504C333F-CFC8-4334-8CD6-39D323147F41}" type="presParOf" srcId="{5EE13695-8706-4DD2-9317-0C8B790C378B}" destId="{882C5098-EF61-40E4-9EDE-80A90603F402}" srcOrd="1" destOrd="0" presId="urn:microsoft.com/office/officeart/2009/layout/CirclePictureHierarchy"/>
    <dgm:cxn modelId="{C5656788-F9F2-4AEA-AA1F-51178EC27EA6}" type="presParOf" srcId="{882C5098-EF61-40E4-9EDE-80A90603F402}" destId="{828A2AE2-3574-4DFF-9572-49C0F04993BF}" srcOrd="0" destOrd="0" presId="urn:microsoft.com/office/officeart/2009/layout/CirclePictureHierarchy"/>
    <dgm:cxn modelId="{67CE5D44-A5A0-4828-9D47-32FA44328F1A}" type="presParOf" srcId="{828A2AE2-3574-4DFF-9572-49C0F04993BF}" destId="{3C12F549-37E6-41D4-A089-44B6B5F8B822}" srcOrd="0" destOrd="0" presId="urn:microsoft.com/office/officeart/2009/layout/CirclePictureHierarchy"/>
    <dgm:cxn modelId="{3DC9F0CF-B605-4E0D-B209-B71E6A173942}" type="presParOf" srcId="{828A2AE2-3574-4DFF-9572-49C0F04993BF}" destId="{E3A39A82-DF8D-47AD-8C7E-804CB95AA49A}" srcOrd="1" destOrd="0" presId="urn:microsoft.com/office/officeart/2009/layout/CirclePictureHierarchy"/>
    <dgm:cxn modelId="{C7B8BC52-7F66-451A-9801-BF5C16177B69}" type="presParOf" srcId="{882C5098-EF61-40E4-9EDE-80A90603F402}" destId="{C5DE2F7E-FABC-4AEA-9A98-789CE5F21AC7}" srcOrd="1" destOrd="0" presId="urn:microsoft.com/office/officeart/2009/layout/CirclePictureHierarchy"/>
    <dgm:cxn modelId="{26AFC69E-EC42-4B62-9B02-2D37F42EDCF7}" type="presParOf" srcId="{C5DE2F7E-FABC-4AEA-9A98-789CE5F21AC7}" destId="{D3258297-51B1-4C94-865E-F906009C41A7}" srcOrd="0" destOrd="0" presId="urn:microsoft.com/office/officeart/2009/layout/CirclePictureHierarchy"/>
    <dgm:cxn modelId="{C29968BD-4A29-45C6-BB15-77C26ECA233B}" type="presParOf" srcId="{C5DE2F7E-FABC-4AEA-9A98-789CE5F21AC7}" destId="{B2507DB0-A3E9-43A0-A75B-225E3995EB10}" srcOrd="1" destOrd="0" presId="urn:microsoft.com/office/officeart/2009/layout/CirclePictureHierarchy"/>
    <dgm:cxn modelId="{5811966B-6BA7-4180-A9BA-4DCBA4DE1376}" type="presParOf" srcId="{B2507DB0-A3E9-43A0-A75B-225E3995EB10}" destId="{28E6C0E4-D678-469D-8E40-41FB06823EB7}" srcOrd="0" destOrd="0" presId="urn:microsoft.com/office/officeart/2009/layout/CirclePictureHierarchy"/>
    <dgm:cxn modelId="{59499456-E5E1-416F-9471-1F0AAF5E438E}" type="presParOf" srcId="{28E6C0E4-D678-469D-8E40-41FB06823EB7}" destId="{9221BB73-536D-4C19-AA25-C21E1641C276}" srcOrd="0" destOrd="0" presId="urn:microsoft.com/office/officeart/2009/layout/CirclePictureHierarchy"/>
    <dgm:cxn modelId="{9052DDDA-CD15-4D77-9CB3-C678C50A65FD}" type="presParOf" srcId="{28E6C0E4-D678-469D-8E40-41FB06823EB7}" destId="{189B5E17-3247-42B6-8D90-6686CB6DA8DA}" srcOrd="1" destOrd="0" presId="urn:microsoft.com/office/officeart/2009/layout/CirclePictureHierarchy"/>
    <dgm:cxn modelId="{C0A0CCA4-EDB7-4636-8B55-38954E052B33}" type="presParOf" srcId="{B2507DB0-A3E9-43A0-A75B-225E3995EB10}" destId="{610028CD-07A3-41C2-9D3E-4F63765F2F54}" srcOrd="1" destOrd="0" presId="urn:microsoft.com/office/officeart/2009/layout/CirclePictureHierarchy"/>
    <dgm:cxn modelId="{C9303068-3C7A-4160-A39A-2708A1C513D5}" type="presParOf" srcId="{5EE13695-8706-4DD2-9317-0C8B790C378B}" destId="{2CB56BE5-5331-4668-B5C5-EC1B42454D0C}" srcOrd="2" destOrd="0" presId="urn:microsoft.com/office/officeart/2009/layout/CirclePictureHierarchy"/>
    <dgm:cxn modelId="{B49C8AD5-E9B2-440E-A351-164E393A4F52}" type="presParOf" srcId="{5EE13695-8706-4DD2-9317-0C8B790C378B}" destId="{BEE8CCD5-EAD4-4024-8DE3-D65E5D5EE098}" srcOrd="3" destOrd="0" presId="urn:microsoft.com/office/officeart/2009/layout/CirclePictureHierarchy"/>
    <dgm:cxn modelId="{624801A9-2C9F-496C-A3AB-AA362ACDFBCF}" type="presParOf" srcId="{BEE8CCD5-EAD4-4024-8DE3-D65E5D5EE098}" destId="{601DEC8C-E3F2-45B1-A4E7-B365A55BF126}" srcOrd="0" destOrd="0" presId="urn:microsoft.com/office/officeart/2009/layout/CirclePictureHierarchy"/>
    <dgm:cxn modelId="{631F3395-ED4D-47F4-A1C3-BF1F87B0FDC3}" type="presParOf" srcId="{601DEC8C-E3F2-45B1-A4E7-B365A55BF126}" destId="{19836D26-1DFE-4BA9-98F2-5348A92F1818}" srcOrd="0" destOrd="0" presId="urn:microsoft.com/office/officeart/2009/layout/CirclePictureHierarchy"/>
    <dgm:cxn modelId="{93CA3D3B-4077-44A4-8969-B3A128873423}" type="presParOf" srcId="{601DEC8C-E3F2-45B1-A4E7-B365A55BF126}" destId="{038DF02B-E3C9-4FF7-B77B-57DA43B17D47}" srcOrd="1" destOrd="0" presId="urn:microsoft.com/office/officeart/2009/layout/CirclePictureHierarchy"/>
    <dgm:cxn modelId="{CAFEF5BD-C867-4990-AAD2-87DC8E100EEE}" type="presParOf" srcId="{BEE8CCD5-EAD4-4024-8DE3-D65E5D5EE098}" destId="{1A279641-78C4-4A8A-B217-CC39BBA50C62}" srcOrd="1" destOrd="0" presId="urn:microsoft.com/office/officeart/2009/layout/CirclePictureHierarchy"/>
    <dgm:cxn modelId="{F8AC24FE-3270-4840-A6A5-BE9AA344C1AF}" type="presParOf" srcId="{1A279641-78C4-4A8A-B217-CC39BBA50C62}" destId="{D22C102A-D78D-4985-B77D-0919FFB353D4}" srcOrd="0" destOrd="0" presId="urn:microsoft.com/office/officeart/2009/layout/CirclePictureHierarchy"/>
    <dgm:cxn modelId="{7D8DBB9B-8BFB-49F5-B9A1-D648D947021F}" type="presParOf" srcId="{1A279641-78C4-4A8A-B217-CC39BBA50C62}" destId="{210FE99B-65B9-45A8-B786-8DD4976CE1A2}" srcOrd="1" destOrd="0" presId="urn:microsoft.com/office/officeart/2009/layout/CirclePictureHierarchy"/>
    <dgm:cxn modelId="{B3EFB985-32CD-4B6A-8B03-8DA58A05124A}" type="presParOf" srcId="{210FE99B-65B9-45A8-B786-8DD4976CE1A2}" destId="{CE284273-68CD-44D6-94A2-7F431DBC6C5E}" srcOrd="0" destOrd="0" presId="urn:microsoft.com/office/officeart/2009/layout/CirclePictureHierarchy"/>
    <dgm:cxn modelId="{6F78EE2E-8F7D-4F87-9248-3233102D866F}" type="presParOf" srcId="{CE284273-68CD-44D6-94A2-7F431DBC6C5E}" destId="{A281CAC5-3902-4C3B-B396-A80E7AE7CEBD}" srcOrd="0" destOrd="0" presId="urn:microsoft.com/office/officeart/2009/layout/CirclePictureHierarchy"/>
    <dgm:cxn modelId="{C8B3CFB9-60FA-4E55-90E5-D1E1DDB18A8A}" type="presParOf" srcId="{CE284273-68CD-44D6-94A2-7F431DBC6C5E}" destId="{04DC350B-3562-4A61-AC3F-6BAF497E7F52}" srcOrd="1" destOrd="0" presId="urn:microsoft.com/office/officeart/2009/layout/CirclePictureHierarchy"/>
    <dgm:cxn modelId="{203FCB2C-27EF-4DD4-ACB6-C8C7CA09DFB5}" type="presParOf" srcId="{210FE99B-65B9-45A8-B786-8DD4976CE1A2}" destId="{6DDC9189-6DF0-4734-9358-C72CFC6854BD}" srcOrd="1" destOrd="0" presId="urn:microsoft.com/office/officeart/2009/layout/CirclePictureHierarchy"/>
    <dgm:cxn modelId="{E88C8D91-09CD-4567-BCF2-27BE1F678528}" type="presParOf" srcId="{5EE13695-8706-4DD2-9317-0C8B790C378B}" destId="{865F1FEF-85EE-4C81-A70E-950421217F6D}" srcOrd="4" destOrd="0" presId="urn:microsoft.com/office/officeart/2009/layout/CirclePictureHierarchy"/>
    <dgm:cxn modelId="{237BB672-3A9C-4917-95D7-8582F02F0C63}" type="presParOf" srcId="{5EE13695-8706-4DD2-9317-0C8B790C378B}" destId="{C71A3EDB-6DEC-458C-A699-B2673B4A9C4A}" srcOrd="5" destOrd="0" presId="urn:microsoft.com/office/officeart/2009/layout/CirclePictureHierarchy"/>
    <dgm:cxn modelId="{A01F1986-5730-495A-B8E9-40E701DF4222}" type="presParOf" srcId="{C71A3EDB-6DEC-458C-A699-B2673B4A9C4A}" destId="{342D1206-4F58-4382-A86B-087E2892B956}" srcOrd="0" destOrd="0" presId="urn:microsoft.com/office/officeart/2009/layout/CirclePictureHierarchy"/>
    <dgm:cxn modelId="{96ADD820-0996-4EC7-A13A-1238F163CA3B}" type="presParOf" srcId="{342D1206-4F58-4382-A86B-087E2892B956}" destId="{7FB13D78-2EAC-43C1-884D-8608C4BAC230}" srcOrd="0" destOrd="0" presId="urn:microsoft.com/office/officeart/2009/layout/CirclePictureHierarchy"/>
    <dgm:cxn modelId="{1D62CB73-D0F0-4F30-9407-59907840E50F}" type="presParOf" srcId="{342D1206-4F58-4382-A86B-087E2892B956}" destId="{9F61267B-3A0C-437D-AF6A-5A4C9FB0E60B}" srcOrd="1" destOrd="0" presId="urn:microsoft.com/office/officeart/2009/layout/CirclePictureHierarchy"/>
    <dgm:cxn modelId="{0F5F0DE1-C2E6-4B9A-BA6E-AD9EAF482A0B}" type="presParOf" srcId="{C71A3EDB-6DEC-458C-A699-B2673B4A9C4A}" destId="{AFE8FAE2-6A42-4811-8E72-941CD67E1E34}" srcOrd="1" destOrd="0" presId="urn:microsoft.com/office/officeart/2009/layout/CirclePictureHierarchy"/>
    <dgm:cxn modelId="{58E57CF0-DD09-45AD-BBD7-80F85DE7BBD3}" type="presParOf" srcId="{AFE8FAE2-6A42-4811-8E72-941CD67E1E34}" destId="{82A3466D-0DDA-4DB7-8857-B9A27A9BBA22}" srcOrd="0" destOrd="0" presId="urn:microsoft.com/office/officeart/2009/layout/CirclePictureHierarchy"/>
    <dgm:cxn modelId="{30D4DEB5-F11A-4A66-B6E4-38D228D51181}" type="presParOf" srcId="{AFE8FAE2-6A42-4811-8E72-941CD67E1E34}" destId="{06F155D5-36BE-4840-A7A4-2F0874921076}" srcOrd="1" destOrd="0" presId="urn:microsoft.com/office/officeart/2009/layout/CirclePictureHierarchy"/>
    <dgm:cxn modelId="{0808D3BD-C856-4154-9465-776F65882324}" type="presParOf" srcId="{06F155D5-36BE-4840-A7A4-2F0874921076}" destId="{40158F0D-3482-4B76-969A-118A5BEAC19D}" srcOrd="0" destOrd="0" presId="urn:microsoft.com/office/officeart/2009/layout/CirclePictureHierarchy"/>
    <dgm:cxn modelId="{90433660-5BA8-4B38-B162-4C7F1050AE87}" type="presParOf" srcId="{40158F0D-3482-4B76-969A-118A5BEAC19D}" destId="{712A72F6-66BD-4844-B558-2E19FD60987A}" srcOrd="0" destOrd="0" presId="urn:microsoft.com/office/officeart/2009/layout/CirclePictureHierarchy"/>
    <dgm:cxn modelId="{A24767E8-D714-4CA2-AABF-8A3C856D0BBB}" type="presParOf" srcId="{40158F0D-3482-4B76-969A-118A5BEAC19D}" destId="{092191D2-94B6-41A9-B9D3-F24B31E5EE72}" srcOrd="1" destOrd="0" presId="urn:microsoft.com/office/officeart/2009/layout/CirclePictureHierarchy"/>
    <dgm:cxn modelId="{4882AA98-7EEE-4C11-A3F4-97F15C7C41AE}" type="presParOf" srcId="{06F155D5-36BE-4840-A7A4-2F0874921076}" destId="{DF9130CF-337F-4F3F-8737-71341C4BA04F}" srcOrd="1" destOrd="0" presId="urn:microsoft.com/office/officeart/2009/layout/CirclePicture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1C98F3-2F9F-4181-B4F6-FFBFF8FE111C}" type="doc">
      <dgm:prSet loTypeId="urn:microsoft.com/office/officeart/2005/8/layout/process1" loCatId="process" qsTypeId="urn:microsoft.com/office/officeart/2005/8/quickstyle/simple1" qsCatId="simple" csTypeId="urn:microsoft.com/office/officeart/2005/8/colors/accent2_1" csCatId="accent2" phldr="1"/>
      <dgm:spPr/>
    </dgm:pt>
    <dgm:pt modelId="{A6616DE7-30D0-45B7-9B4C-D2C5288B598C}">
      <dgm:prSet phldrT="[Text]"/>
      <dgm:spPr/>
      <dgm:t>
        <a:bodyPr/>
        <a:lstStyle/>
        <a:p>
          <a:r>
            <a:rPr lang="en-US" altLang="en-US" smtClean="0">
              <a:latin typeface="Cambria" pitchFamily="18" charset="0"/>
            </a:rPr>
            <a:t>www.nsdl.co.in</a:t>
          </a:r>
          <a:endParaRPr lang="en-US" dirty="0"/>
        </a:p>
      </dgm:t>
    </dgm:pt>
    <dgm:pt modelId="{96CF051F-B484-44CC-9C70-1C3DDBCDBE02}" type="parTrans" cxnId="{731D50A1-7534-456E-B162-0E373B8C3701}">
      <dgm:prSet/>
      <dgm:spPr/>
      <dgm:t>
        <a:bodyPr/>
        <a:lstStyle/>
        <a:p>
          <a:endParaRPr lang="en-US"/>
        </a:p>
      </dgm:t>
    </dgm:pt>
    <dgm:pt modelId="{AB1C6D66-B51E-49DA-9682-56053F33D500}" type="sibTrans" cxnId="{731D50A1-7534-456E-B162-0E373B8C3701}">
      <dgm:prSet/>
      <dgm:spPr/>
      <dgm:t>
        <a:bodyPr/>
        <a:lstStyle/>
        <a:p>
          <a:endParaRPr lang="en-US" dirty="0"/>
        </a:p>
      </dgm:t>
    </dgm:pt>
    <dgm:pt modelId="{70496526-F698-4204-B950-400740AC864B}">
      <dgm:prSet phldrT="[Text]"/>
      <dgm:spPr/>
      <dgm:t>
        <a:bodyPr/>
        <a:lstStyle/>
        <a:p>
          <a:r>
            <a:rPr lang="en-US" dirty="0" smtClean="0"/>
            <a:t>Education</a:t>
          </a:r>
          <a:endParaRPr lang="en-US" dirty="0"/>
        </a:p>
      </dgm:t>
    </dgm:pt>
    <dgm:pt modelId="{93F4E2B1-8E52-4AE3-A7FB-D2892663E763}" type="parTrans" cxnId="{56E37120-4276-48FA-9A79-0D197045D90D}">
      <dgm:prSet/>
      <dgm:spPr/>
      <dgm:t>
        <a:bodyPr/>
        <a:lstStyle/>
        <a:p>
          <a:endParaRPr lang="en-US"/>
        </a:p>
      </dgm:t>
    </dgm:pt>
    <dgm:pt modelId="{9D5EFFEE-3134-4986-B20A-79CD8451A0D4}" type="sibTrans" cxnId="{56E37120-4276-48FA-9A79-0D197045D90D}">
      <dgm:prSet/>
      <dgm:spPr/>
      <dgm:t>
        <a:bodyPr/>
        <a:lstStyle/>
        <a:p>
          <a:endParaRPr lang="en-US" dirty="0"/>
        </a:p>
      </dgm:t>
    </dgm:pt>
    <dgm:pt modelId="{00B0A1C6-B373-4D52-875B-182B6E082FC3}">
      <dgm:prSet phldrT="[Text]"/>
      <dgm:spPr/>
      <dgm:t>
        <a:bodyPr/>
        <a:lstStyle/>
        <a:p>
          <a:r>
            <a:rPr lang="en-US" smtClean="0"/>
            <a:t>Newsletter – The Financial Kaleidoscope</a:t>
          </a:r>
          <a:endParaRPr lang="en-US" dirty="0"/>
        </a:p>
      </dgm:t>
    </dgm:pt>
    <dgm:pt modelId="{4C788F4A-5343-484B-A6FA-C97A16104A89}" type="parTrans" cxnId="{4BA5A143-26C6-4ECF-8371-57D26B7660CE}">
      <dgm:prSet/>
      <dgm:spPr/>
      <dgm:t>
        <a:bodyPr/>
        <a:lstStyle/>
        <a:p>
          <a:endParaRPr lang="en-US"/>
        </a:p>
      </dgm:t>
    </dgm:pt>
    <dgm:pt modelId="{AD352E37-D5D7-40DF-8812-027C0DC29737}" type="sibTrans" cxnId="{4BA5A143-26C6-4ECF-8371-57D26B7660CE}">
      <dgm:prSet/>
      <dgm:spPr/>
      <dgm:t>
        <a:bodyPr/>
        <a:lstStyle/>
        <a:p>
          <a:endParaRPr lang="en-US"/>
        </a:p>
      </dgm:t>
    </dgm:pt>
    <dgm:pt modelId="{28693DF5-329D-4E81-ABA1-F069C71F3BBC}" type="pres">
      <dgm:prSet presAssocID="{C31C98F3-2F9F-4181-B4F6-FFBFF8FE111C}" presName="Name0" presStyleCnt="0">
        <dgm:presLayoutVars>
          <dgm:dir/>
          <dgm:resizeHandles val="exact"/>
        </dgm:presLayoutVars>
      </dgm:prSet>
      <dgm:spPr/>
    </dgm:pt>
    <dgm:pt modelId="{09AAD1F2-739E-4B6B-A019-33EAE92628B8}" type="pres">
      <dgm:prSet presAssocID="{A6616DE7-30D0-45B7-9B4C-D2C5288B598C}" presName="node" presStyleLbl="node1" presStyleIdx="0" presStyleCnt="3">
        <dgm:presLayoutVars>
          <dgm:bulletEnabled val="1"/>
        </dgm:presLayoutVars>
      </dgm:prSet>
      <dgm:spPr/>
      <dgm:t>
        <a:bodyPr/>
        <a:lstStyle/>
        <a:p>
          <a:endParaRPr lang="en-US"/>
        </a:p>
      </dgm:t>
    </dgm:pt>
    <dgm:pt modelId="{490B02EA-D1CF-4055-80F9-FA8A18D465B7}" type="pres">
      <dgm:prSet presAssocID="{AB1C6D66-B51E-49DA-9682-56053F33D500}" presName="sibTrans" presStyleLbl="sibTrans2D1" presStyleIdx="0" presStyleCnt="2"/>
      <dgm:spPr/>
      <dgm:t>
        <a:bodyPr/>
        <a:lstStyle/>
        <a:p>
          <a:endParaRPr lang="en-US"/>
        </a:p>
      </dgm:t>
    </dgm:pt>
    <dgm:pt modelId="{B3F1A59F-7C6F-4364-9330-B517544AA8F3}" type="pres">
      <dgm:prSet presAssocID="{AB1C6D66-B51E-49DA-9682-56053F33D500}" presName="connectorText" presStyleLbl="sibTrans2D1" presStyleIdx="0" presStyleCnt="2"/>
      <dgm:spPr/>
      <dgm:t>
        <a:bodyPr/>
        <a:lstStyle/>
        <a:p>
          <a:endParaRPr lang="en-US"/>
        </a:p>
      </dgm:t>
    </dgm:pt>
    <dgm:pt modelId="{CF69C3D0-EE5B-495D-B132-4A1C7B4679A6}" type="pres">
      <dgm:prSet presAssocID="{70496526-F698-4204-B950-400740AC864B}" presName="node" presStyleLbl="node1" presStyleIdx="1" presStyleCnt="3">
        <dgm:presLayoutVars>
          <dgm:bulletEnabled val="1"/>
        </dgm:presLayoutVars>
      </dgm:prSet>
      <dgm:spPr/>
      <dgm:t>
        <a:bodyPr/>
        <a:lstStyle/>
        <a:p>
          <a:endParaRPr lang="en-US"/>
        </a:p>
      </dgm:t>
    </dgm:pt>
    <dgm:pt modelId="{9D36AADB-D57F-4A03-A78E-EB98510294CE}" type="pres">
      <dgm:prSet presAssocID="{9D5EFFEE-3134-4986-B20A-79CD8451A0D4}" presName="sibTrans" presStyleLbl="sibTrans2D1" presStyleIdx="1" presStyleCnt="2"/>
      <dgm:spPr/>
      <dgm:t>
        <a:bodyPr/>
        <a:lstStyle/>
        <a:p>
          <a:endParaRPr lang="en-US"/>
        </a:p>
      </dgm:t>
    </dgm:pt>
    <dgm:pt modelId="{D8B4DE19-DE01-4677-9FFC-23C6B51A42C0}" type="pres">
      <dgm:prSet presAssocID="{9D5EFFEE-3134-4986-B20A-79CD8451A0D4}" presName="connectorText" presStyleLbl="sibTrans2D1" presStyleIdx="1" presStyleCnt="2"/>
      <dgm:spPr/>
      <dgm:t>
        <a:bodyPr/>
        <a:lstStyle/>
        <a:p>
          <a:endParaRPr lang="en-US"/>
        </a:p>
      </dgm:t>
    </dgm:pt>
    <dgm:pt modelId="{BB4EC896-6861-4FD2-ACAC-4641A94683D6}" type="pres">
      <dgm:prSet presAssocID="{00B0A1C6-B373-4D52-875B-182B6E082FC3}" presName="node" presStyleLbl="node1" presStyleIdx="2" presStyleCnt="3">
        <dgm:presLayoutVars>
          <dgm:bulletEnabled val="1"/>
        </dgm:presLayoutVars>
      </dgm:prSet>
      <dgm:spPr/>
      <dgm:t>
        <a:bodyPr/>
        <a:lstStyle/>
        <a:p>
          <a:endParaRPr lang="en-US"/>
        </a:p>
      </dgm:t>
    </dgm:pt>
  </dgm:ptLst>
  <dgm:cxnLst>
    <dgm:cxn modelId="{3D433A2C-1BFE-40EB-B39D-8C2B6A56FE01}" type="presOf" srcId="{00B0A1C6-B373-4D52-875B-182B6E082FC3}" destId="{BB4EC896-6861-4FD2-ACAC-4641A94683D6}" srcOrd="0" destOrd="0" presId="urn:microsoft.com/office/officeart/2005/8/layout/process1"/>
    <dgm:cxn modelId="{8ED47B1C-21DC-4FEF-8176-FF7DF65CB1BC}" type="presOf" srcId="{AB1C6D66-B51E-49DA-9682-56053F33D500}" destId="{B3F1A59F-7C6F-4364-9330-B517544AA8F3}" srcOrd="1" destOrd="0" presId="urn:microsoft.com/office/officeart/2005/8/layout/process1"/>
    <dgm:cxn modelId="{731D50A1-7534-456E-B162-0E373B8C3701}" srcId="{C31C98F3-2F9F-4181-B4F6-FFBFF8FE111C}" destId="{A6616DE7-30D0-45B7-9B4C-D2C5288B598C}" srcOrd="0" destOrd="0" parTransId="{96CF051F-B484-44CC-9C70-1C3DDBCDBE02}" sibTransId="{AB1C6D66-B51E-49DA-9682-56053F33D500}"/>
    <dgm:cxn modelId="{4BA5A143-26C6-4ECF-8371-57D26B7660CE}" srcId="{C31C98F3-2F9F-4181-B4F6-FFBFF8FE111C}" destId="{00B0A1C6-B373-4D52-875B-182B6E082FC3}" srcOrd="2" destOrd="0" parTransId="{4C788F4A-5343-484B-A6FA-C97A16104A89}" sibTransId="{AD352E37-D5D7-40DF-8812-027C0DC29737}"/>
    <dgm:cxn modelId="{630DAB1D-E80B-432C-B873-F125A42D4DDC}" type="presOf" srcId="{9D5EFFEE-3134-4986-B20A-79CD8451A0D4}" destId="{9D36AADB-D57F-4A03-A78E-EB98510294CE}" srcOrd="0" destOrd="0" presId="urn:microsoft.com/office/officeart/2005/8/layout/process1"/>
    <dgm:cxn modelId="{0768F61D-CA32-4082-85D5-098285AC7FF4}" type="presOf" srcId="{70496526-F698-4204-B950-400740AC864B}" destId="{CF69C3D0-EE5B-495D-B132-4A1C7B4679A6}" srcOrd="0" destOrd="0" presId="urn:microsoft.com/office/officeart/2005/8/layout/process1"/>
    <dgm:cxn modelId="{C76A65C0-0632-4E0C-8E2E-CAA8FFF9B658}" type="presOf" srcId="{A6616DE7-30D0-45B7-9B4C-D2C5288B598C}" destId="{09AAD1F2-739E-4B6B-A019-33EAE92628B8}" srcOrd="0" destOrd="0" presId="urn:microsoft.com/office/officeart/2005/8/layout/process1"/>
    <dgm:cxn modelId="{56E37120-4276-48FA-9A79-0D197045D90D}" srcId="{C31C98F3-2F9F-4181-B4F6-FFBFF8FE111C}" destId="{70496526-F698-4204-B950-400740AC864B}" srcOrd="1" destOrd="0" parTransId="{93F4E2B1-8E52-4AE3-A7FB-D2892663E763}" sibTransId="{9D5EFFEE-3134-4986-B20A-79CD8451A0D4}"/>
    <dgm:cxn modelId="{5FFCD2C6-59C5-46A2-A2B5-15D00029B445}" type="presOf" srcId="{AB1C6D66-B51E-49DA-9682-56053F33D500}" destId="{490B02EA-D1CF-4055-80F9-FA8A18D465B7}" srcOrd="0" destOrd="0" presId="urn:microsoft.com/office/officeart/2005/8/layout/process1"/>
    <dgm:cxn modelId="{D0A9434E-E918-4318-95C0-D3C70D724929}" type="presOf" srcId="{C31C98F3-2F9F-4181-B4F6-FFBFF8FE111C}" destId="{28693DF5-329D-4E81-ABA1-F069C71F3BBC}" srcOrd="0" destOrd="0" presId="urn:microsoft.com/office/officeart/2005/8/layout/process1"/>
    <dgm:cxn modelId="{B8774B13-6F59-44A1-A7F1-C645CBBE1143}" type="presOf" srcId="{9D5EFFEE-3134-4986-B20A-79CD8451A0D4}" destId="{D8B4DE19-DE01-4677-9FFC-23C6B51A42C0}" srcOrd="1" destOrd="0" presId="urn:microsoft.com/office/officeart/2005/8/layout/process1"/>
    <dgm:cxn modelId="{7ABD8CD4-299B-41BC-95C1-286982F9F9AA}" type="presParOf" srcId="{28693DF5-329D-4E81-ABA1-F069C71F3BBC}" destId="{09AAD1F2-739E-4B6B-A019-33EAE92628B8}" srcOrd="0" destOrd="0" presId="urn:microsoft.com/office/officeart/2005/8/layout/process1"/>
    <dgm:cxn modelId="{6EC1EFF3-2DB9-43F2-A452-80E79D48E2F4}" type="presParOf" srcId="{28693DF5-329D-4E81-ABA1-F069C71F3BBC}" destId="{490B02EA-D1CF-4055-80F9-FA8A18D465B7}" srcOrd="1" destOrd="0" presId="urn:microsoft.com/office/officeart/2005/8/layout/process1"/>
    <dgm:cxn modelId="{B01E66B2-EFD5-4E6C-BDB7-B15F0FE3F7ED}" type="presParOf" srcId="{490B02EA-D1CF-4055-80F9-FA8A18D465B7}" destId="{B3F1A59F-7C6F-4364-9330-B517544AA8F3}" srcOrd="0" destOrd="0" presId="urn:microsoft.com/office/officeart/2005/8/layout/process1"/>
    <dgm:cxn modelId="{8FE3AEEB-D2EE-4CE6-8369-1D7628D61D94}" type="presParOf" srcId="{28693DF5-329D-4E81-ABA1-F069C71F3BBC}" destId="{CF69C3D0-EE5B-495D-B132-4A1C7B4679A6}" srcOrd="2" destOrd="0" presId="urn:microsoft.com/office/officeart/2005/8/layout/process1"/>
    <dgm:cxn modelId="{DAAB4848-0B46-47C6-925A-3D37B005AA06}" type="presParOf" srcId="{28693DF5-329D-4E81-ABA1-F069C71F3BBC}" destId="{9D36AADB-D57F-4A03-A78E-EB98510294CE}" srcOrd="3" destOrd="0" presId="urn:microsoft.com/office/officeart/2005/8/layout/process1"/>
    <dgm:cxn modelId="{6236B0C3-22B4-4C4C-830B-67A95E074199}" type="presParOf" srcId="{9D36AADB-D57F-4A03-A78E-EB98510294CE}" destId="{D8B4DE19-DE01-4677-9FFC-23C6B51A42C0}" srcOrd="0" destOrd="0" presId="urn:microsoft.com/office/officeart/2005/8/layout/process1"/>
    <dgm:cxn modelId="{14584CBD-7349-4674-80DE-832E231522DB}" type="presParOf" srcId="{28693DF5-329D-4E81-ABA1-F069C71F3BBC}" destId="{BB4EC896-6861-4FD2-ACAC-4641A94683D6}"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A3466D-0DDA-4DB7-8857-B9A27A9BBA22}">
      <dsp:nvSpPr>
        <dsp:cNvPr id="0" name=""/>
        <dsp:cNvSpPr/>
      </dsp:nvSpPr>
      <dsp:spPr>
        <a:xfrm>
          <a:off x="6241762" y="2420882"/>
          <a:ext cx="91440" cy="324195"/>
        </a:xfrm>
        <a:custGeom>
          <a:avLst/>
          <a:gdLst/>
          <a:ahLst/>
          <a:cxnLst/>
          <a:rect l="0" t="0" r="0" b="0"/>
          <a:pathLst>
            <a:path>
              <a:moveTo>
                <a:pt x="45720" y="0"/>
              </a:moveTo>
              <a:lnTo>
                <a:pt x="45720" y="324195"/>
              </a:lnTo>
            </a:path>
          </a:pathLst>
        </a:custGeom>
        <a:noFill/>
        <a:ln w="25400" cap="flat" cmpd="sng" algn="ctr">
          <a:solidFill>
            <a:schemeClr val="bg2">
              <a:lumMod val="50000"/>
            </a:schemeClr>
          </a:solidFill>
          <a:prstDash val="solid"/>
        </a:ln>
        <a:effectLst/>
      </dsp:spPr>
      <dsp:style>
        <a:lnRef idx="2">
          <a:scrgbClr r="0" g="0" b="0"/>
        </a:lnRef>
        <a:fillRef idx="0">
          <a:scrgbClr r="0" g="0" b="0"/>
        </a:fillRef>
        <a:effectRef idx="0">
          <a:scrgbClr r="0" g="0" b="0"/>
        </a:effectRef>
        <a:fontRef idx="minor"/>
      </dsp:style>
    </dsp:sp>
    <dsp:sp modelId="{865F1FEF-85EE-4C81-A70E-950421217F6D}">
      <dsp:nvSpPr>
        <dsp:cNvPr id="0" name=""/>
        <dsp:cNvSpPr/>
      </dsp:nvSpPr>
      <dsp:spPr>
        <a:xfrm>
          <a:off x="3457206" y="1067495"/>
          <a:ext cx="2830275" cy="324195"/>
        </a:xfrm>
        <a:custGeom>
          <a:avLst/>
          <a:gdLst/>
          <a:ahLst/>
          <a:cxnLst/>
          <a:rect l="0" t="0" r="0" b="0"/>
          <a:pathLst>
            <a:path>
              <a:moveTo>
                <a:pt x="0" y="0"/>
              </a:moveTo>
              <a:lnTo>
                <a:pt x="0" y="163384"/>
              </a:lnTo>
              <a:lnTo>
                <a:pt x="2830275" y="163384"/>
              </a:lnTo>
              <a:lnTo>
                <a:pt x="2830275" y="324195"/>
              </a:lnTo>
            </a:path>
          </a:pathLst>
        </a:custGeom>
        <a:noFill/>
        <a:ln w="25400" cap="flat" cmpd="sng" algn="ctr">
          <a:solidFill>
            <a:schemeClr val="bg2">
              <a:lumMod val="50000"/>
            </a:schemeClr>
          </a:solidFill>
          <a:prstDash val="solid"/>
        </a:ln>
        <a:effectLst/>
      </dsp:spPr>
      <dsp:style>
        <a:lnRef idx="2">
          <a:scrgbClr r="0" g="0" b="0"/>
        </a:lnRef>
        <a:fillRef idx="0">
          <a:scrgbClr r="0" g="0" b="0"/>
        </a:fillRef>
        <a:effectRef idx="0">
          <a:scrgbClr r="0" g="0" b="0"/>
        </a:effectRef>
        <a:fontRef idx="minor"/>
      </dsp:style>
    </dsp:sp>
    <dsp:sp modelId="{D22C102A-D78D-4985-B77D-0919FFB353D4}">
      <dsp:nvSpPr>
        <dsp:cNvPr id="0" name=""/>
        <dsp:cNvSpPr/>
      </dsp:nvSpPr>
      <dsp:spPr>
        <a:xfrm>
          <a:off x="3411486" y="2420882"/>
          <a:ext cx="91440" cy="324195"/>
        </a:xfrm>
        <a:custGeom>
          <a:avLst/>
          <a:gdLst/>
          <a:ahLst/>
          <a:cxnLst/>
          <a:rect l="0" t="0" r="0" b="0"/>
          <a:pathLst>
            <a:path>
              <a:moveTo>
                <a:pt x="45720" y="0"/>
              </a:moveTo>
              <a:lnTo>
                <a:pt x="45720" y="324195"/>
              </a:lnTo>
            </a:path>
          </a:pathLst>
        </a:custGeom>
        <a:noFill/>
        <a:ln w="25400" cap="flat" cmpd="sng" algn="ctr">
          <a:solidFill>
            <a:schemeClr val="bg2">
              <a:lumMod val="50000"/>
            </a:schemeClr>
          </a:solidFill>
          <a:prstDash val="solid"/>
        </a:ln>
        <a:effectLst/>
      </dsp:spPr>
      <dsp:style>
        <a:lnRef idx="2">
          <a:scrgbClr r="0" g="0" b="0"/>
        </a:lnRef>
        <a:fillRef idx="0">
          <a:scrgbClr r="0" g="0" b="0"/>
        </a:fillRef>
        <a:effectRef idx="0">
          <a:scrgbClr r="0" g="0" b="0"/>
        </a:effectRef>
        <a:fontRef idx="minor"/>
      </dsp:style>
    </dsp:sp>
    <dsp:sp modelId="{2CB56BE5-5331-4668-B5C5-EC1B42454D0C}">
      <dsp:nvSpPr>
        <dsp:cNvPr id="0" name=""/>
        <dsp:cNvSpPr/>
      </dsp:nvSpPr>
      <dsp:spPr>
        <a:xfrm>
          <a:off x="3411486" y="1067495"/>
          <a:ext cx="91440" cy="324195"/>
        </a:xfrm>
        <a:custGeom>
          <a:avLst/>
          <a:gdLst/>
          <a:ahLst/>
          <a:cxnLst/>
          <a:rect l="0" t="0" r="0" b="0"/>
          <a:pathLst>
            <a:path>
              <a:moveTo>
                <a:pt x="45720" y="0"/>
              </a:moveTo>
              <a:lnTo>
                <a:pt x="45720" y="3241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258297-51B1-4C94-865E-F906009C41A7}">
      <dsp:nvSpPr>
        <dsp:cNvPr id="0" name=""/>
        <dsp:cNvSpPr/>
      </dsp:nvSpPr>
      <dsp:spPr>
        <a:xfrm>
          <a:off x="581211" y="2420882"/>
          <a:ext cx="91440" cy="324195"/>
        </a:xfrm>
        <a:custGeom>
          <a:avLst/>
          <a:gdLst/>
          <a:ahLst/>
          <a:cxnLst/>
          <a:rect l="0" t="0" r="0" b="0"/>
          <a:pathLst>
            <a:path>
              <a:moveTo>
                <a:pt x="45720" y="0"/>
              </a:moveTo>
              <a:lnTo>
                <a:pt x="45720" y="324195"/>
              </a:lnTo>
            </a:path>
          </a:pathLst>
        </a:custGeom>
        <a:noFill/>
        <a:ln w="25400" cap="flat" cmpd="sng" algn="ctr">
          <a:solidFill>
            <a:schemeClr val="bg2">
              <a:lumMod val="50000"/>
            </a:schemeClr>
          </a:solidFill>
          <a:prstDash val="solid"/>
        </a:ln>
        <a:effectLst/>
      </dsp:spPr>
      <dsp:style>
        <a:lnRef idx="2">
          <a:scrgbClr r="0" g="0" b="0"/>
        </a:lnRef>
        <a:fillRef idx="0">
          <a:scrgbClr r="0" g="0" b="0"/>
        </a:fillRef>
        <a:effectRef idx="0">
          <a:scrgbClr r="0" g="0" b="0"/>
        </a:effectRef>
        <a:fontRef idx="minor"/>
      </dsp:style>
    </dsp:sp>
    <dsp:sp modelId="{9DCBFDE7-C7B8-4585-9E1C-4DAF62BE4ACF}">
      <dsp:nvSpPr>
        <dsp:cNvPr id="0" name=""/>
        <dsp:cNvSpPr/>
      </dsp:nvSpPr>
      <dsp:spPr>
        <a:xfrm>
          <a:off x="626931" y="1067495"/>
          <a:ext cx="2830275" cy="324195"/>
        </a:xfrm>
        <a:custGeom>
          <a:avLst/>
          <a:gdLst/>
          <a:ahLst/>
          <a:cxnLst/>
          <a:rect l="0" t="0" r="0" b="0"/>
          <a:pathLst>
            <a:path>
              <a:moveTo>
                <a:pt x="2830275" y="0"/>
              </a:moveTo>
              <a:lnTo>
                <a:pt x="2830275" y="163384"/>
              </a:lnTo>
              <a:lnTo>
                <a:pt x="0" y="163384"/>
              </a:lnTo>
              <a:lnTo>
                <a:pt x="0" y="324195"/>
              </a:lnTo>
            </a:path>
          </a:pathLst>
        </a:custGeom>
        <a:noFill/>
        <a:ln w="25400" cap="flat" cmpd="sng" algn="ctr">
          <a:solidFill>
            <a:schemeClr val="bg2">
              <a:lumMod val="50000"/>
            </a:schemeClr>
          </a:solidFill>
          <a:prstDash val="solid"/>
        </a:ln>
        <a:effectLst/>
      </dsp:spPr>
      <dsp:style>
        <a:lnRef idx="2">
          <a:scrgbClr r="0" g="0" b="0"/>
        </a:lnRef>
        <a:fillRef idx="0">
          <a:scrgbClr r="0" g="0" b="0"/>
        </a:fillRef>
        <a:effectRef idx="0">
          <a:scrgbClr r="0" g="0" b="0"/>
        </a:effectRef>
        <a:fontRef idx="minor"/>
      </dsp:style>
    </dsp:sp>
    <dsp:sp modelId="{CB10DDB0-B878-44C4-89D0-989C7CD51797}">
      <dsp:nvSpPr>
        <dsp:cNvPr id="0" name=""/>
        <dsp:cNvSpPr/>
      </dsp:nvSpPr>
      <dsp:spPr>
        <a:xfrm>
          <a:off x="2942611" y="38304"/>
          <a:ext cx="1029191" cy="1029191"/>
        </a:xfrm>
        <a:prstGeom prst="ellipse">
          <a:avLst/>
        </a:prstGeom>
        <a:blipFill rotWithShape="1">
          <a:blip xmlns:r="http://schemas.openxmlformats.org/officeDocument/2006/relationships" r:embed="rId1" cstate="email">
            <a:extLst>
              <a:ext uri="{28A0092B-C50C-407E-A947-70E740481C1C}">
                <a14:useLocalDpi xmlns:a14="http://schemas.microsoft.com/office/drawing/2010/main"/>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8681E65-1037-4552-A5A8-089B23E463A5}">
      <dsp:nvSpPr>
        <dsp:cNvPr id="0" name=""/>
        <dsp:cNvSpPr/>
      </dsp:nvSpPr>
      <dsp:spPr>
        <a:xfrm>
          <a:off x="4095011" y="35731"/>
          <a:ext cx="1543786" cy="1029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IN" sz="1400" kern="1200" dirty="0" smtClean="0">
              <a:latin typeface="Calibri Light" panose="020F0302020204030204" pitchFamily="34" charset="0"/>
              <a:cs typeface="Calibri Light" panose="020F0302020204030204" pitchFamily="34" charset="0"/>
            </a:rPr>
            <a:t>Market Regulator SEBI</a:t>
          </a:r>
          <a:endParaRPr lang="en-IN" sz="1400" kern="1200" dirty="0">
            <a:latin typeface="Calibri Light" panose="020F0302020204030204" pitchFamily="34" charset="0"/>
            <a:cs typeface="Calibri Light" panose="020F0302020204030204" pitchFamily="34" charset="0"/>
          </a:endParaRPr>
        </a:p>
      </dsp:txBody>
      <dsp:txXfrm>
        <a:off x="4095011" y="35731"/>
        <a:ext cx="1543786" cy="1029191"/>
      </dsp:txXfrm>
    </dsp:sp>
    <dsp:sp modelId="{3C12F549-37E6-41D4-A089-44B6B5F8B822}">
      <dsp:nvSpPr>
        <dsp:cNvPr id="0" name=""/>
        <dsp:cNvSpPr/>
      </dsp:nvSpPr>
      <dsp:spPr>
        <a:xfrm>
          <a:off x="112335" y="1391690"/>
          <a:ext cx="1029191" cy="1029191"/>
        </a:xfrm>
        <a:prstGeom prst="ellipse">
          <a:avLst/>
        </a:prstGeom>
        <a:blipFill rotWithShape="1">
          <a:blip xmlns:r="http://schemas.openxmlformats.org/officeDocument/2006/relationships" r:embed="rId2" cstate="email">
            <a:extLst>
              <a:ext uri="{28A0092B-C50C-407E-A947-70E740481C1C}">
                <a14:useLocalDpi xmlns:a14="http://schemas.microsoft.com/office/drawing/2010/main"/>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3A39A82-DF8D-47AD-8C7E-804CB95AA49A}">
      <dsp:nvSpPr>
        <dsp:cNvPr id="0" name=""/>
        <dsp:cNvSpPr/>
      </dsp:nvSpPr>
      <dsp:spPr>
        <a:xfrm>
          <a:off x="1275619" y="1389117"/>
          <a:ext cx="1543786" cy="1029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altLang="en-US" sz="1400" kern="1200" dirty="0" smtClean="0">
              <a:latin typeface="Calibri Light" panose="020F0302020204030204" pitchFamily="34" charset="0"/>
              <a:cs typeface="Calibri Light" panose="020F0302020204030204" pitchFamily="34" charset="0"/>
            </a:rPr>
            <a:t>Stocks and Commodities Derivative </a:t>
          </a:r>
          <a:r>
            <a:rPr lang="en-US" sz="1400" kern="1200" dirty="0" smtClean="0">
              <a:latin typeface="Calibri Light" panose="020F0302020204030204" pitchFamily="34" charset="0"/>
              <a:cs typeface="Calibri Light" panose="020F0302020204030204" pitchFamily="34" charset="0"/>
            </a:rPr>
            <a:t>Exchanges</a:t>
          </a:r>
          <a:endParaRPr lang="en-IN" sz="1400" kern="1200" dirty="0">
            <a:latin typeface="Calibri Light" panose="020F0302020204030204" pitchFamily="34" charset="0"/>
            <a:cs typeface="Calibri Light" panose="020F0302020204030204" pitchFamily="34" charset="0"/>
          </a:endParaRPr>
        </a:p>
      </dsp:txBody>
      <dsp:txXfrm>
        <a:off x="1275619" y="1389117"/>
        <a:ext cx="1543786" cy="1029191"/>
      </dsp:txXfrm>
    </dsp:sp>
    <dsp:sp modelId="{9221BB73-536D-4C19-AA25-C21E1641C276}">
      <dsp:nvSpPr>
        <dsp:cNvPr id="0" name=""/>
        <dsp:cNvSpPr/>
      </dsp:nvSpPr>
      <dsp:spPr>
        <a:xfrm>
          <a:off x="112335" y="2745077"/>
          <a:ext cx="1029191" cy="1029191"/>
        </a:xfrm>
        <a:prstGeom prst="ellipse">
          <a:avLst/>
        </a:prstGeom>
        <a:blipFill rotWithShape="1">
          <a:blip xmlns:r="http://schemas.openxmlformats.org/officeDocument/2006/relationships" r:embed="rId3" cstate="email">
            <a:extLst>
              <a:ext uri="{28A0092B-C50C-407E-A947-70E740481C1C}">
                <a14:useLocalDpi xmlns:a14="http://schemas.microsoft.com/office/drawing/2010/main"/>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9B5E17-3247-42B6-8D90-6686CB6DA8DA}">
      <dsp:nvSpPr>
        <dsp:cNvPr id="0" name=""/>
        <dsp:cNvSpPr/>
      </dsp:nvSpPr>
      <dsp:spPr>
        <a:xfrm>
          <a:off x="1141526" y="2742504"/>
          <a:ext cx="1543786" cy="1029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endParaRPr lang="en-IN" sz="1400" kern="1200">
            <a:latin typeface="Calibri Light" panose="020F0302020204030204" pitchFamily="34" charset="0"/>
            <a:cs typeface="Calibri Light" panose="020F0302020204030204" pitchFamily="34" charset="0"/>
          </a:endParaRPr>
        </a:p>
      </dsp:txBody>
      <dsp:txXfrm>
        <a:off x="1141526" y="2742504"/>
        <a:ext cx="1543786" cy="1029191"/>
      </dsp:txXfrm>
    </dsp:sp>
    <dsp:sp modelId="{19836D26-1DFE-4BA9-98F2-5348A92F1818}">
      <dsp:nvSpPr>
        <dsp:cNvPr id="0" name=""/>
        <dsp:cNvSpPr/>
      </dsp:nvSpPr>
      <dsp:spPr>
        <a:xfrm>
          <a:off x="2942611" y="1391690"/>
          <a:ext cx="1029191" cy="1029191"/>
        </a:xfrm>
        <a:prstGeom prst="ellipse">
          <a:avLst/>
        </a:prstGeom>
        <a:blipFill rotWithShape="1">
          <a:blip xmlns:r="http://schemas.openxmlformats.org/officeDocument/2006/relationships" r:embed="rId4" cstate="email">
            <a:extLst>
              <a:ext uri="{28A0092B-C50C-407E-A947-70E740481C1C}">
                <a14:useLocalDpi xmlns:a14="http://schemas.microsoft.com/office/drawing/2010/main"/>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38DF02B-E3C9-4FF7-B77B-57DA43B17D47}">
      <dsp:nvSpPr>
        <dsp:cNvPr id="0" name=""/>
        <dsp:cNvSpPr/>
      </dsp:nvSpPr>
      <dsp:spPr>
        <a:xfrm>
          <a:off x="4095011" y="1389117"/>
          <a:ext cx="1543786" cy="1029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altLang="en-US" sz="1400" kern="1200" dirty="0" smtClean="0">
              <a:latin typeface="Calibri Light" panose="020F0302020204030204" pitchFamily="34" charset="0"/>
              <a:cs typeface="Calibri Light" panose="020F0302020204030204" pitchFamily="34" charset="0"/>
            </a:rPr>
            <a:t>Depositories</a:t>
          </a:r>
          <a:endParaRPr lang="en-IN" sz="1400" kern="1200" dirty="0">
            <a:latin typeface="Calibri Light" panose="020F0302020204030204" pitchFamily="34" charset="0"/>
            <a:cs typeface="Calibri Light" panose="020F0302020204030204" pitchFamily="34" charset="0"/>
          </a:endParaRPr>
        </a:p>
      </dsp:txBody>
      <dsp:txXfrm>
        <a:off x="4095011" y="1389117"/>
        <a:ext cx="1543786" cy="1029191"/>
      </dsp:txXfrm>
    </dsp:sp>
    <dsp:sp modelId="{A281CAC5-3902-4C3B-B396-A80E7AE7CEBD}">
      <dsp:nvSpPr>
        <dsp:cNvPr id="0" name=""/>
        <dsp:cNvSpPr/>
      </dsp:nvSpPr>
      <dsp:spPr>
        <a:xfrm>
          <a:off x="2942611" y="2745077"/>
          <a:ext cx="1029191" cy="1029191"/>
        </a:xfrm>
        <a:prstGeom prst="ellipse">
          <a:avLst/>
        </a:prstGeom>
        <a:blipFill rotWithShape="1">
          <a:blip xmlns:r="http://schemas.openxmlformats.org/officeDocument/2006/relationships" r:embed="rId5"/>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4DC350B-3562-4A61-AC3F-6BAF497E7F52}">
      <dsp:nvSpPr>
        <dsp:cNvPr id="0" name=""/>
        <dsp:cNvSpPr/>
      </dsp:nvSpPr>
      <dsp:spPr>
        <a:xfrm>
          <a:off x="3971802" y="2742504"/>
          <a:ext cx="1543786" cy="1029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endParaRPr lang="en-IN" sz="1400" kern="1200">
            <a:latin typeface="Calibri Light" panose="020F0302020204030204" pitchFamily="34" charset="0"/>
            <a:cs typeface="Calibri Light" panose="020F0302020204030204" pitchFamily="34" charset="0"/>
          </a:endParaRPr>
        </a:p>
      </dsp:txBody>
      <dsp:txXfrm>
        <a:off x="3971802" y="2742504"/>
        <a:ext cx="1543786" cy="1029191"/>
      </dsp:txXfrm>
    </dsp:sp>
    <dsp:sp modelId="{7FB13D78-2EAC-43C1-884D-8608C4BAC230}">
      <dsp:nvSpPr>
        <dsp:cNvPr id="0" name=""/>
        <dsp:cNvSpPr/>
      </dsp:nvSpPr>
      <dsp:spPr>
        <a:xfrm>
          <a:off x="5772886" y="1391690"/>
          <a:ext cx="1029191" cy="1029191"/>
        </a:xfrm>
        <a:prstGeom prst="ellipse">
          <a:avLst/>
        </a:prstGeom>
        <a:blipFill rotWithShape="1">
          <a:blip xmlns:r="http://schemas.openxmlformats.org/officeDocument/2006/relationships" r:embed="rId6" cstate="email">
            <a:extLst>
              <a:ext uri="{28A0092B-C50C-407E-A947-70E740481C1C}">
                <a14:useLocalDpi xmlns:a14="http://schemas.microsoft.com/office/drawing/2010/main"/>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F61267B-3A0C-437D-AF6A-5A4C9FB0E60B}">
      <dsp:nvSpPr>
        <dsp:cNvPr id="0" name=""/>
        <dsp:cNvSpPr/>
      </dsp:nvSpPr>
      <dsp:spPr>
        <a:xfrm>
          <a:off x="6914413" y="1389117"/>
          <a:ext cx="1543786" cy="1029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altLang="en-US" sz="1400" kern="1200" dirty="0" smtClean="0">
              <a:latin typeface="Calibri Light" panose="020F0302020204030204" pitchFamily="34" charset="0"/>
              <a:cs typeface="Calibri Light" panose="020F0302020204030204" pitchFamily="34" charset="0"/>
            </a:rPr>
            <a:t>Other Intermediaries</a:t>
          </a:r>
          <a:endParaRPr lang="en-IN" sz="1400" kern="1200" dirty="0">
            <a:latin typeface="Calibri Light" panose="020F0302020204030204" pitchFamily="34" charset="0"/>
            <a:cs typeface="Calibri Light" panose="020F0302020204030204" pitchFamily="34" charset="0"/>
          </a:endParaRPr>
        </a:p>
      </dsp:txBody>
      <dsp:txXfrm>
        <a:off x="6914413" y="1389117"/>
        <a:ext cx="1543786" cy="1029191"/>
      </dsp:txXfrm>
    </dsp:sp>
    <dsp:sp modelId="{712A72F6-66BD-4844-B558-2E19FD60987A}">
      <dsp:nvSpPr>
        <dsp:cNvPr id="0" name=""/>
        <dsp:cNvSpPr/>
      </dsp:nvSpPr>
      <dsp:spPr>
        <a:xfrm>
          <a:off x="5772886" y="2745077"/>
          <a:ext cx="1029191" cy="1029191"/>
        </a:xfrm>
        <a:prstGeom prst="ellipse">
          <a:avLst/>
        </a:prstGeom>
        <a:blipFill rotWithShape="1">
          <a:blip xmlns:r="http://schemas.openxmlformats.org/officeDocument/2006/relationships" r:embed="rId7" cstate="email">
            <a:extLst>
              <a:ext uri="{28A0092B-C50C-407E-A947-70E740481C1C}">
                <a14:useLocalDpi xmlns:a14="http://schemas.microsoft.com/office/drawing/2010/main"/>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92191D2-94B6-41A9-B9D3-F24B31E5EE72}">
      <dsp:nvSpPr>
        <dsp:cNvPr id="0" name=""/>
        <dsp:cNvSpPr/>
      </dsp:nvSpPr>
      <dsp:spPr>
        <a:xfrm>
          <a:off x="6802077" y="2742504"/>
          <a:ext cx="1543786" cy="10291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endParaRPr lang="en-IN" sz="1400" kern="1200">
            <a:latin typeface="Calibri Light" panose="020F0302020204030204" pitchFamily="34" charset="0"/>
            <a:cs typeface="Calibri Light" panose="020F0302020204030204" pitchFamily="34" charset="0"/>
          </a:endParaRPr>
        </a:p>
      </dsp:txBody>
      <dsp:txXfrm>
        <a:off x="6802077" y="2742504"/>
        <a:ext cx="1543786" cy="102919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AD1F2-739E-4B6B-A019-33EAE92628B8}">
      <dsp:nvSpPr>
        <dsp:cNvPr id="0" name=""/>
        <dsp:cNvSpPr/>
      </dsp:nvSpPr>
      <dsp:spPr>
        <a:xfrm>
          <a:off x="6496" y="0"/>
          <a:ext cx="1941686" cy="67132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altLang="en-US" sz="1500" kern="1200" smtClean="0">
              <a:latin typeface="Cambria" pitchFamily="18" charset="0"/>
            </a:rPr>
            <a:t>www.nsdl.co.in</a:t>
          </a:r>
          <a:endParaRPr lang="en-US" sz="1500" kern="1200" dirty="0"/>
        </a:p>
      </dsp:txBody>
      <dsp:txXfrm>
        <a:off x="26158" y="19662"/>
        <a:ext cx="1902362" cy="632000"/>
      </dsp:txXfrm>
    </dsp:sp>
    <dsp:sp modelId="{490B02EA-D1CF-4055-80F9-FA8A18D465B7}">
      <dsp:nvSpPr>
        <dsp:cNvPr id="0" name=""/>
        <dsp:cNvSpPr/>
      </dsp:nvSpPr>
      <dsp:spPr>
        <a:xfrm>
          <a:off x="2142351" y="94892"/>
          <a:ext cx="411637" cy="48153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2142351" y="191200"/>
        <a:ext cx="288146" cy="288922"/>
      </dsp:txXfrm>
    </dsp:sp>
    <dsp:sp modelId="{CF69C3D0-EE5B-495D-B132-4A1C7B4679A6}">
      <dsp:nvSpPr>
        <dsp:cNvPr id="0" name=""/>
        <dsp:cNvSpPr/>
      </dsp:nvSpPr>
      <dsp:spPr>
        <a:xfrm>
          <a:off x="2724856" y="0"/>
          <a:ext cx="1941686" cy="67132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dirty="0" smtClean="0"/>
            <a:t>Education</a:t>
          </a:r>
          <a:endParaRPr lang="en-US" sz="1500" kern="1200" dirty="0"/>
        </a:p>
      </dsp:txBody>
      <dsp:txXfrm>
        <a:off x="2744518" y="19662"/>
        <a:ext cx="1902362" cy="632000"/>
      </dsp:txXfrm>
    </dsp:sp>
    <dsp:sp modelId="{9D36AADB-D57F-4A03-A78E-EB98510294CE}">
      <dsp:nvSpPr>
        <dsp:cNvPr id="0" name=""/>
        <dsp:cNvSpPr/>
      </dsp:nvSpPr>
      <dsp:spPr>
        <a:xfrm>
          <a:off x="4860711" y="94892"/>
          <a:ext cx="411637" cy="481538"/>
        </a:xfrm>
        <a:prstGeom prst="rightArrow">
          <a:avLst>
            <a:gd name="adj1" fmla="val 60000"/>
            <a:gd name="adj2" fmla="val 50000"/>
          </a:avLst>
        </a:prstGeom>
        <a:solidFill>
          <a:schemeClr val="accent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dirty="0"/>
        </a:p>
      </dsp:txBody>
      <dsp:txXfrm>
        <a:off x="4860711" y="191200"/>
        <a:ext cx="288146" cy="288922"/>
      </dsp:txXfrm>
    </dsp:sp>
    <dsp:sp modelId="{BB4EC896-6861-4FD2-ACAC-4641A94683D6}">
      <dsp:nvSpPr>
        <dsp:cNvPr id="0" name=""/>
        <dsp:cNvSpPr/>
      </dsp:nvSpPr>
      <dsp:spPr>
        <a:xfrm>
          <a:off x="5443217" y="0"/>
          <a:ext cx="1941686" cy="671324"/>
        </a:xfrm>
        <a:prstGeom prst="roundRect">
          <a:avLst>
            <a:gd name="adj" fmla="val 10000"/>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kern="1200" smtClean="0"/>
            <a:t>Newsletter – The Financial Kaleidoscope</a:t>
          </a:r>
          <a:endParaRPr lang="en-US" sz="1500" kern="1200" dirty="0"/>
        </a:p>
      </dsp:txBody>
      <dsp:txXfrm>
        <a:off x="5462879" y="19662"/>
        <a:ext cx="1902362" cy="632000"/>
      </dsp:txXfrm>
    </dsp:sp>
  </dsp:spTree>
</dsp:drawing>
</file>

<file path=ppt/diagrams/layout1.xml><?xml version="1.0" encoding="utf-8"?>
<dgm:layoutDef xmlns:dgm="http://schemas.openxmlformats.org/drawingml/2006/diagram" xmlns:a="http://schemas.openxmlformats.org/drawingml/2006/main" uniqueId="urn:microsoft.com/office/officeart/2009/layout/CirclePictureHierarchy">
  <dgm:title val=""/>
  <dgm:desc val=""/>
  <dgm:catLst>
    <dgm:cat type="hierarchy" pri="1750"/>
    <dgm:cat type="picture" pri="23000"/>
    <dgm:cat type="pictureconvert" pri="2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5"/>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h" for="ch" forName="image" refType="h" fact="0.8"/>
              <dgm:constr type="w" for="ch" forName="image" refType="h" refFor="ch" refForName="image"/>
              <dgm:constr type="t" for="ch" forName="image" refType="h" fact="0.1"/>
              <dgm:constr type="l" for="ch" forName="image"/>
              <dgm:constr type="w" for="ch" forName="text" refType="w" fact="0.6"/>
              <dgm:constr type="h" for="ch" forName="text" refType="h" fact="0.8"/>
              <dgm:constr type="t" for="ch" forName="text" refType="w" fact="0.04"/>
              <dgm:constr type="l" for="ch" forName="text" refType="w" fact="0.4"/>
            </dgm:constrLst>
            <dgm:ruleLst/>
            <dgm:layoutNode name="image" styleLbl="node0">
              <dgm:alg type="sp"/>
              <dgm:shape xmlns:r="http://schemas.openxmlformats.org/officeDocument/2006/relationships" type="ellipse" r:blip="" blipPhldr="1">
                <dgm:adjLst/>
              </dgm:shape>
              <dgm:presOf/>
              <dgm:constrLst/>
              <dgm:ruleLst/>
            </dgm:layoutNode>
            <dgm:layoutNode name="text"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image"/>
                    <dgm:param type="dstNode" val="image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h" for="ch" forName="image2" refType="h" fact="0.8"/>
                      <dgm:constr type="w" for="ch" forName="image2" refType="h" refFor="ch" refForName="image2"/>
                      <dgm:constr type="t" for="ch" forName="image2" refType="h" fact="0.1"/>
                      <dgm:constr type="l" for="ch" forName="image2"/>
                      <dgm:constr type="w" for="ch" forName="text2" refType="w" fact="0.6"/>
                      <dgm:constr type="h" for="ch" forName="text2" refType="h" fact="0.8"/>
                      <dgm:constr type="t" for="ch" forName="text2" refType="w" fact="0.04"/>
                      <dgm:constr type="l" for="ch" forName="text2" refType="w" fact="0.4"/>
                    </dgm:constrLst>
                    <dgm:ruleLst/>
                    <dgm:layoutNode name="image2">
                      <dgm:alg type="sp"/>
                      <dgm:shape xmlns:r="http://schemas.openxmlformats.org/officeDocument/2006/relationships" type="ellipse" r:blip="" blipPhldr="1">
                        <dgm:adjLst/>
                      </dgm:shape>
                      <dgm:presOf/>
                      <dgm:constrLst/>
                      <dgm:ruleLst/>
                    </dgm:layoutNode>
                    <dgm:layoutNode name="text2"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image2"/>
                            <dgm:param type="dstNode" val="image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h" for="ch" forName="image3" refType="h" fact="0.8"/>
                              <dgm:constr type="w" for="ch" forName="image3" refType="h" refFor="ch" refForName="image3"/>
                              <dgm:constr type="t" for="ch" forName="image3" refType="h" fact="0.1"/>
                              <dgm:constr type="l" for="ch" forName="image3"/>
                              <dgm:constr type="w" for="ch" forName="text3" refType="w" fact="0.6"/>
                              <dgm:constr type="h" for="ch" forName="text3" refType="h" fact="0.8"/>
                              <dgm:constr type="t" for="ch" forName="text3" refType="w" fact="0.04"/>
                              <dgm:constr type="l" for="ch" forName="text3" refType="w" fact="0.4"/>
                            </dgm:constrLst>
                            <dgm:ruleLst/>
                            <dgm:layoutNode name="image3">
                              <dgm:alg type="sp"/>
                              <dgm:shape xmlns:r="http://schemas.openxmlformats.org/officeDocument/2006/relationships" type="ellipse" r:blip="" blipPhldr="1">
                                <dgm:adjLst/>
                              </dgm:shape>
                              <dgm:presOf/>
                              <dgm:constrLst/>
                              <dgm:ruleLst/>
                            </dgm:layoutNode>
                            <dgm:layoutNode name="text3"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image3"/>
                                        <dgm:param type="dstNode" val="image4"/>
                                      </dgm:alg>
                                    </dgm:if>
                                    <dgm:else name="Name26">
                                      <dgm:alg type="conn">
                                        <dgm:param type="dim" val="1D"/>
                                        <dgm:param type="endSty" val="noArr"/>
                                        <dgm:param type="connRout" val="bend"/>
                                        <dgm:param type="bendPt" val="end"/>
                                        <dgm:param type="begPts" val="bCtr"/>
                                        <dgm:param type="endPts" val="tCtr"/>
                                        <dgm:param type="srcNode" val="image4"/>
                                        <dgm:param type="dstNode" val="image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h" for="ch" forName="image4" refType="h" fact="0.8"/>
                                      <dgm:constr type="w" for="ch" forName="image4" refType="h" refFor="ch" refForName="image4"/>
                                      <dgm:constr type="t" for="ch" forName="image4" refType="h" fact="0.1"/>
                                      <dgm:constr type="l" for="ch" forName="image4"/>
                                      <dgm:constr type="w" for="ch" forName="text4" refType="w" fact="0.6"/>
                                      <dgm:constr type="h" for="ch" forName="text4" refType="h" fact="0.8"/>
                                      <dgm:constr type="t" for="ch" forName="text4" refType="w" fact="0.04"/>
                                      <dgm:constr type="l" for="ch" forName="text4" refType="w" fact="0.4"/>
                                    </dgm:constrLst>
                                    <dgm:ruleLst/>
                                    <dgm:layoutNode name="image4">
                                      <dgm:alg type="sp"/>
                                      <dgm:shape xmlns:r="http://schemas.openxmlformats.org/officeDocument/2006/relationships" type="ellipse" r:blip="" blipPhldr="1">
                                        <dgm:adjLst/>
                                      </dgm:shape>
                                      <dgm:presOf/>
                                      <dgm:constrLst/>
                                      <dgm:ruleLst/>
                                    </dgm:layoutNode>
                                    <dgm:layoutNode name="text4" styleLbl="revTx">
                                      <dgm:varLst>
                                        <dgm:chPref val="3"/>
                                      </dgm:varLst>
                                      <dgm:alg type="tx">
                                        <dgm:param type="parTxLTRAlign" val="l"/>
                                        <dgm:param type="parTxRTLAlign" val="r"/>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0.63747</cdr:x>
      <cdr:y>0.84258</cdr:y>
    </cdr:from>
    <cdr:to>
      <cdr:x>0.98244</cdr:x>
      <cdr:y>0.97658</cdr:y>
    </cdr:to>
    <cdr:sp macro="" textlink="">
      <cdr:nvSpPr>
        <cdr:cNvPr id="2" name="TextBox 1"/>
        <cdr:cNvSpPr txBox="1"/>
      </cdr:nvSpPr>
      <cdr:spPr>
        <a:xfrm xmlns:a="http://schemas.openxmlformats.org/drawingml/2006/main">
          <a:off x="3295011" y="2969476"/>
          <a:ext cx="1783115" cy="4722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Bank Deposit Source : RBI Bulletins</a:t>
          </a:r>
        </a:p>
      </cdr:txBody>
    </cdr:sp>
  </cdr:relSizeAnchor>
</c:userShapes>
</file>

<file path=ppt/drawings/drawing2.xml><?xml version="1.0" encoding="utf-8"?>
<c:userShapes xmlns:c="http://schemas.openxmlformats.org/drawingml/2006/chart">
  <cdr:relSizeAnchor xmlns:cdr="http://schemas.openxmlformats.org/drawingml/2006/chartDrawing">
    <cdr:from>
      <cdr:x>0.6625</cdr:x>
      <cdr:y>0.90566</cdr:y>
    </cdr:from>
    <cdr:to>
      <cdr:x>1</cdr:x>
      <cdr:y>0.98423</cdr:y>
    </cdr:to>
    <cdr:sp macro="" textlink="">
      <cdr:nvSpPr>
        <cdr:cNvPr id="2" name="TextBox 2"/>
        <cdr:cNvSpPr txBox="1"/>
      </cdr:nvSpPr>
      <cdr:spPr>
        <a:xfrm xmlns:a="http://schemas.openxmlformats.org/drawingml/2006/main">
          <a:off x="5704522" y="3657600"/>
          <a:ext cx="2906078" cy="317313"/>
        </a:xfrm>
        <a:prstGeom xmlns:a="http://schemas.openxmlformats.org/drawingml/2006/main" prst="rect">
          <a:avLst/>
        </a:prstGeom>
        <a:solidFill xmlns:a="http://schemas.openxmlformats.org/drawingml/2006/main">
          <a:schemeClr val="lt1"/>
        </a:solidFill>
        <a:ln xmlns:a="http://schemas.openxmlformats.org/drawingml/2006/main" w="9525" cmpd="sng">
          <a:solidFill>
            <a:schemeClr val="lt1">
              <a:shade val="50000"/>
            </a:schemeClr>
          </a:solidFill>
        </a:l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minor">
          <a:schemeClr val="dk1"/>
        </a:fontRef>
      </cdr:style>
      <cdr:txBody>
        <a:bodyPr xmlns:a="http://schemas.openxmlformats.org/drawingml/2006/main" wrap="square" rtlCol="0" anchor="t"/>
        <a:lstStyle xmlns:a="http://schemas.openxmlformats.org/drawingml/2006/main">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xmlns:a="http://schemas.openxmlformats.org/drawingml/2006/main">
          <a:r>
            <a:rPr lang="en-US" sz="1100"/>
            <a:t>GDP Source : https://dbie.rbi.org.in/</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FF47FFE4-692E-4BF7-AEE1-9D9EBCBAC443}" type="datetimeFigureOut">
              <a:rPr lang="en-US"/>
              <a:pPr>
                <a:defRPr/>
              </a:pPr>
              <a:t>7/22/2021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6F706240-1B6E-4173-865C-D33EC62B86FD}" type="slidenum">
              <a:rPr lang="en-US"/>
              <a:pPr>
                <a:defRPr/>
              </a:pPr>
              <a:t>‹#›</a:t>
            </a:fld>
            <a:endParaRPr lang="en-US" dirty="0"/>
          </a:p>
        </p:txBody>
      </p:sp>
    </p:spTree>
    <p:extLst>
      <p:ext uri="{BB962C8B-B14F-4D97-AF65-F5344CB8AC3E}">
        <p14:creationId xmlns:p14="http://schemas.microsoft.com/office/powerpoint/2010/main" val="168280136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9CAD57B4-844E-4B27-9230-8B7BF14F7A59}" type="datetimeFigureOut">
              <a:rPr lang="en-US"/>
              <a:pPr>
                <a:defRPr/>
              </a:pPr>
              <a:t>7/22/2021</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C745BF0-06A2-4ED0-844F-001E42911183}" type="slidenum">
              <a:rPr lang="en-US"/>
              <a:pPr>
                <a:defRPr/>
              </a:pPr>
              <a:t>‹#›</a:t>
            </a:fld>
            <a:endParaRPr lang="en-US" dirty="0"/>
          </a:p>
        </p:txBody>
      </p:sp>
    </p:spTree>
    <p:extLst>
      <p:ext uri="{BB962C8B-B14F-4D97-AF65-F5344CB8AC3E}">
        <p14:creationId xmlns:p14="http://schemas.microsoft.com/office/powerpoint/2010/main" val="21470002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hi-IN" dirty="0"/>
          </a:p>
        </p:txBody>
      </p:sp>
      <p:sp>
        <p:nvSpPr>
          <p:cNvPr id="4" name="Slide Number Placeholder 3"/>
          <p:cNvSpPr>
            <a:spLocks noGrp="1"/>
          </p:cNvSpPr>
          <p:nvPr>
            <p:ph type="sldNum" sz="quarter" idx="10"/>
          </p:nvPr>
        </p:nvSpPr>
        <p:spPr/>
        <p:txBody>
          <a:bodyPr/>
          <a:lstStyle/>
          <a:p>
            <a:pPr>
              <a:defRPr/>
            </a:pPr>
            <a:fld id="{6C745BF0-06A2-4ED0-844F-001E42911183}" type="slidenum">
              <a:rPr lang="en-US" smtClean="0"/>
              <a:pPr>
                <a:defRPr/>
              </a:pPr>
              <a:t>27</a:t>
            </a:fld>
            <a:endParaRPr lang="en-US" dirty="0"/>
          </a:p>
        </p:txBody>
      </p:sp>
    </p:spTree>
    <p:extLst>
      <p:ext uri="{BB962C8B-B14F-4D97-AF65-F5344CB8AC3E}">
        <p14:creationId xmlns:p14="http://schemas.microsoft.com/office/powerpoint/2010/main" val="2092416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lvl1pPr>
              <a:defRPr/>
            </a:lvl1pPr>
          </a:lstStyle>
          <a:p>
            <a:pPr>
              <a:defRPr/>
            </a:pPr>
            <a:fld id="{E079B9BC-49FF-4436-BDF5-04695D736B86}" type="datetime1">
              <a:rPr lang="en-US"/>
              <a:pPr>
                <a:defRPr/>
              </a:pPr>
              <a:t>7/22/2021</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vl1pPr>
          </a:lstStyle>
          <a:p>
            <a:pPr>
              <a:defRPr/>
            </a:pPr>
            <a:r>
              <a:rPr lang="en-US" dirty="0"/>
              <a:t>IEPF</a:t>
            </a:r>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3211D409-6EFF-4815-8706-2440C58D7450}" type="slidenum">
              <a:rPr lang="en-US"/>
              <a:pPr>
                <a:defRPr/>
              </a:pPr>
              <a:t>‹#›</a:t>
            </a:fld>
            <a:endParaRPr lang="en-US" dirty="0"/>
          </a:p>
        </p:txBody>
      </p:sp>
    </p:spTree>
    <p:extLst>
      <p:ext uri="{BB962C8B-B14F-4D97-AF65-F5344CB8AC3E}">
        <p14:creationId xmlns:p14="http://schemas.microsoft.com/office/powerpoint/2010/main" val="2305805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00151"/>
            <a:ext cx="8229600" cy="3394472"/>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lvl1pPr>
              <a:defRPr/>
            </a:lvl1pPr>
          </a:lstStyle>
          <a:p>
            <a:pPr>
              <a:defRPr/>
            </a:pPr>
            <a:fld id="{9A31642E-D217-4DAA-A767-30F7C1BB8ABA}" type="datetime1">
              <a:rPr lang="en-US"/>
              <a:pPr>
                <a:defRPr/>
              </a:pPr>
              <a:t>7/22/2021</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vl1pPr>
          </a:lstStyle>
          <a:p>
            <a:pPr>
              <a:defRPr/>
            </a:pPr>
            <a:r>
              <a:rPr lang="en-US" dirty="0"/>
              <a:t>IEPF</a:t>
            </a:r>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4255E81A-7693-4445-A303-A5E81DD6ED5B}" type="slidenum">
              <a:rPr lang="en-US"/>
              <a:pPr>
                <a:defRPr/>
              </a:pPr>
              <a:t>‹#›</a:t>
            </a:fld>
            <a:endParaRPr lang="en-US" dirty="0"/>
          </a:p>
        </p:txBody>
      </p:sp>
    </p:spTree>
    <p:extLst>
      <p:ext uri="{BB962C8B-B14F-4D97-AF65-F5344CB8AC3E}">
        <p14:creationId xmlns:p14="http://schemas.microsoft.com/office/powerpoint/2010/main" val="38117605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lvl1pPr>
              <a:defRPr/>
            </a:lvl1pPr>
          </a:lstStyle>
          <a:p>
            <a:pPr>
              <a:defRPr/>
            </a:pPr>
            <a:fld id="{DC12A5E3-3A6C-416B-B89B-98325E7CA8D8}" type="datetime1">
              <a:rPr lang="en-US"/>
              <a:pPr>
                <a:defRPr/>
              </a:pPr>
              <a:t>7/22/2021</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vl1pPr>
          </a:lstStyle>
          <a:p>
            <a:pPr>
              <a:defRPr/>
            </a:pPr>
            <a:r>
              <a:rPr lang="en-US" dirty="0"/>
              <a:t>IEPF</a:t>
            </a:r>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1EA27359-DD62-4617-88BA-148C161942CE}" type="slidenum">
              <a:rPr lang="en-US"/>
              <a:pPr>
                <a:defRPr/>
              </a:pPr>
              <a:t>‹#›</a:t>
            </a:fld>
            <a:endParaRPr lang="en-US" dirty="0"/>
          </a:p>
        </p:txBody>
      </p:sp>
    </p:spTree>
    <p:extLst>
      <p:ext uri="{BB962C8B-B14F-4D97-AF65-F5344CB8AC3E}">
        <p14:creationId xmlns:p14="http://schemas.microsoft.com/office/powerpoint/2010/main" val="21155974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200151"/>
            <a:ext cx="8229600" cy="3394472"/>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4767263"/>
            <a:ext cx="2133600" cy="274637"/>
          </a:xfrm>
          <a:prstGeom prst="rect">
            <a:avLst/>
          </a:prstGeom>
        </p:spPr>
        <p:txBody>
          <a:bodyPr/>
          <a:lstStyle>
            <a:lvl1pPr>
              <a:defRPr/>
            </a:lvl1pPr>
          </a:lstStyle>
          <a:p>
            <a:pPr>
              <a:defRPr/>
            </a:pPr>
            <a:fld id="{2B652E92-D11A-44BD-BFBD-2B87ED315783}" type="datetime1">
              <a:rPr lang="en-US"/>
              <a:pPr>
                <a:defRPr/>
              </a:pPr>
              <a:t>7/22/2021</a:t>
            </a:fld>
            <a:endParaRPr lang="en-US" dirty="0"/>
          </a:p>
        </p:txBody>
      </p:sp>
      <p:sp>
        <p:nvSpPr>
          <p:cNvPr id="5" name="Footer Placeholder 4"/>
          <p:cNvSpPr>
            <a:spLocks noGrp="1"/>
          </p:cNvSpPr>
          <p:nvPr>
            <p:ph type="ftr" sz="quarter" idx="11"/>
          </p:nvPr>
        </p:nvSpPr>
        <p:spPr>
          <a:xfrm>
            <a:off x="3124200" y="4767263"/>
            <a:ext cx="2895600" cy="274637"/>
          </a:xfrm>
          <a:prstGeom prst="rect">
            <a:avLst/>
          </a:prstGeom>
        </p:spPr>
        <p:txBody>
          <a:bodyPr/>
          <a:lstStyle>
            <a:lvl1pPr>
              <a:defRPr/>
            </a:lvl1pPr>
          </a:lstStyle>
          <a:p>
            <a:pPr>
              <a:defRPr/>
            </a:pPr>
            <a:r>
              <a:rPr lang="en-US" dirty="0"/>
              <a:t>IEPF</a:t>
            </a:r>
          </a:p>
        </p:txBody>
      </p:sp>
      <p:sp>
        <p:nvSpPr>
          <p:cNvPr id="6" name="Slide Number Placeholder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5EA3BAC6-B571-4D38-B1C5-79977AF2BE12}" type="slidenum">
              <a:rPr lang="en-US"/>
              <a:pPr>
                <a:defRPr/>
              </a:pPr>
              <a:t>‹#›</a:t>
            </a:fld>
            <a:endParaRPr lang="en-US" dirty="0"/>
          </a:p>
        </p:txBody>
      </p:sp>
    </p:spTree>
    <p:extLst>
      <p:ext uri="{BB962C8B-B14F-4D97-AF65-F5344CB8AC3E}">
        <p14:creationId xmlns:p14="http://schemas.microsoft.com/office/powerpoint/2010/main" val="26635103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3" name="Picture 4" descr="Image result for securities market"/>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2571750"/>
            <a:ext cx="9144000" cy="914400"/>
          </a:xfrm>
          <a:prstGeom prst="rect">
            <a:avLst/>
          </a:prstGeom>
          <a:solidFill>
            <a:schemeClr val="bg1"/>
          </a:solidFill>
          <a:ln>
            <a:solidFill>
              <a:schemeClr val="bg1">
                <a:lumMod val="95000"/>
              </a:schemeClr>
            </a:solidFill>
            <a:prstDash val="solid"/>
          </a:ln>
        </p:spPr>
        <p:txBody>
          <a:bodyPr anchor="t"/>
          <a:lstStyle>
            <a:lvl1pPr algn="l">
              <a:defRPr sz="4000" b="1" cap="all"/>
            </a:lvl1pPr>
          </a:lstStyle>
          <a:p>
            <a:r>
              <a:rPr lang="en-US" smtClean="0"/>
              <a:t>Click to edit Master title style</a:t>
            </a:r>
            <a:endParaRPr lang="en-US" dirty="0"/>
          </a:p>
        </p:txBody>
      </p:sp>
    </p:spTree>
    <p:extLst>
      <p:ext uri="{BB962C8B-B14F-4D97-AF65-F5344CB8AC3E}">
        <p14:creationId xmlns:p14="http://schemas.microsoft.com/office/powerpoint/2010/main" val="2463914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a:xfrm>
            <a:off x="457200" y="4767263"/>
            <a:ext cx="2133600" cy="274637"/>
          </a:xfrm>
          <a:prstGeom prst="rect">
            <a:avLst/>
          </a:prstGeom>
        </p:spPr>
        <p:txBody>
          <a:bodyPr/>
          <a:lstStyle>
            <a:lvl1pPr>
              <a:defRPr/>
            </a:lvl1pPr>
          </a:lstStyle>
          <a:p>
            <a:pPr>
              <a:defRPr/>
            </a:pPr>
            <a:fld id="{CF39940D-1C62-4AAF-8DA3-48AF0F354D8F}" type="datetime1">
              <a:rPr lang="en-US"/>
              <a:pPr>
                <a:defRPr/>
              </a:pPr>
              <a:t>7/22/2021</a:t>
            </a:fld>
            <a:endParaRPr lang="en-US" dirty="0"/>
          </a:p>
        </p:txBody>
      </p:sp>
      <p:sp>
        <p:nvSpPr>
          <p:cNvPr id="6" name="Footer Placeholder 4"/>
          <p:cNvSpPr>
            <a:spLocks noGrp="1"/>
          </p:cNvSpPr>
          <p:nvPr>
            <p:ph type="ftr" sz="quarter" idx="11"/>
          </p:nvPr>
        </p:nvSpPr>
        <p:spPr>
          <a:xfrm>
            <a:off x="3124200" y="4767263"/>
            <a:ext cx="2895600" cy="274637"/>
          </a:xfrm>
          <a:prstGeom prst="rect">
            <a:avLst/>
          </a:prstGeom>
        </p:spPr>
        <p:txBody>
          <a:bodyPr/>
          <a:lstStyle>
            <a:lvl1pPr>
              <a:defRPr/>
            </a:lvl1pPr>
          </a:lstStyle>
          <a:p>
            <a:pPr>
              <a:defRPr/>
            </a:pPr>
            <a:r>
              <a:rPr lang="en-US" dirty="0"/>
              <a:t>IEPF</a:t>
            </a:r>
          </a:p>
        </p:txBody>
      </p:sp>
      <p:sp>
        <p:nvSpPr>
          <p:cNvPr id="7" name="Slide Number Placeholder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465A0110-574C-4242-8B4E-2881CE72E045}" type="slidenum">
              <a:rPr lang="en-US"/>
              <a:pPr>
                <a:defRPr/>
              </a:pPr>
              <a:t>‹#›</a:t>
            </a:fld>
            <a:endParaRPr lang="en-US" dirty="0"/>
          </a:p>
        </p:txBody>
      </p:sp>
    </p:spTree>
    <p:extLst>
      <p:ext uri="{BB962C8B-B14F-4D97-AF65-F5344CB8AC3E}">
        <p14:creationId xmlns:p14="http://schemas.microsoft.com/office/powerpoint/2010/main" val="377148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457200" y="4767263"/>
            <a:ext cx="2133600" cy="274637"/>
          </a:xfrm>
          <a:prstGeom prst="rect">
            <a:avLst/>
          </a:prstGeom>
        </p:spPr>
        <p:txBody>
          <a:bodyPr/>
          <a:lstStyle>
            <a:lvl1pPr>
              <a:defRPr/>
            </a:lvl1pPr>
          </a:lstStyle>
          <a:p>
            <a:pPr>
              <a:defRPr/>
            </a:pPr>
            <a:fld id="{ABD5293C-1A7C-4886-9169-FA50DEEBF82D}" type="datetime1">
              <a:rPr lang="en-US"/>
              <a:pPr>
                <a:defRPr/>
              </a:pPr>
              <a:t>7/22/2021</a:t>
            </a:fld>
            <a:endParaRPr lang="en-US" dirty="0"/>
          </a:p>
        </p:txBody>
      </p:sp>
      <p:sp>
        <p:nvSpPr>
          <p:cNvPr id="8" name="Footer Placeholder 4"/>
          <p:cNvSpPr>
            <a:spLocks noGrp="1"/>
          </p:cNvSpPr>
          <p:nvPr>
            <p:ph type="ftr" sz="quarter" idx="11"/>
          </p:nvPr>
        </p:nvSpPr>
        <p:spPr>
          <a:xfrm>
            <a:off x="3124200" y="4767263"/>
            <a:ext cx="2895600" cy="274637"/>
          </a:xfrm>
          <a:prstGeom prst="rect">
            <a:avLst/>
          </a:prstGeom>
        </p:spPr>
        <p:txBody>
          <a:bodyPr/>
          <a:lstStyle>
            <a:lvl1pPr>
              <a:defRPr/>
            </a:lvl1pPr>
          </a:lstStyle>
          <a:p>
            <a:pPr>
              <a:defRPr/>
            </a:pPr>
            <a:r>
              <a:rPr lang="en-US" dirty="0"/>
              <a:t>IEPF</a:t>
            </a:r>
          </a:p>
        </p:txBody>
      </p:sp>
      <p:sp>
        <p:nvSpPr>
          <p:cNvPr id="9" name="Slide Number Placeholder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E2493F31-8F36-4AF3-AD0D-09161C04948D}" type="slidenum">
              <a:rPr lang="en-US"/>
              <a:pPr>
                <a:defRPr/>
              </a:pPr>
              <a:t>‹#›</a:t>
            </a:fld>
            <a:endParaRPr lang="en-US" dirty="0"/>
          </a:p>
        </p:txBody>
      </p:sp>
    </p:spTree>
    <p:extLst>
      <p:ext uri="{BB962C8B-B14F-4D97-AF65-F5344CB8AC3E}">
        <p14:creationId xmlns:p14="http://schemas.microsoft.com/office/powerpoint/2010/main" val="1372236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4"/>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0" y="5013325"/>
            <a:ext cx="9144000" cy="1349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5"/>
          <p:cNvPicPr>
            <a:picLocks noChangeAspect="1" noChangeArrowheads="1"/>
          </p:cNvPicPr>
          <p:nvPr userDrawn="1"/>
        </p:nvPicPr>
        <p:blipFill>
          <a:blip r:embed="rId3">
            <a:extLst>
              <a:ext uri="{28A0092B-C50C-407E-A947-70E740481C1C}">
                <a14:useLocalDpi xmlns:a14="http://schemas.microsoft.com/office/drawing/2010/main"/>
              </a:ext>
            </a:extLst>
          </a:blip>
          <a:srcRect/>
          <a:stretch>
            <a:fillRect/>
          </a:stretch>
        </p:blipFill>
        <p:spPr bwMode="auto">
          <a:xfrm>
            <a:off x="0" y="0"/>
            <a:ext cx="1524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28600" y="102989"/>
            <a:ext cx="7086600" cy="460771"/>
          </a:xfrm>
          <a:prstGeom prst="rect">
            <a:avLst/>
          </a:prstGeom>
        </p:spPr>
        <p:txBody>
          <a:bodyPr/>
          <a:lstStyle>
            <a:lvl1pPr algn="l">
              <a:defRPr sz="2800">
                <a:latin typeface="+mj-lt"/>
              </a:defRPr>
            </a:lvl1pPr>
          </a:lstStyle>
          <a:p>
            <a:r>
              <a:rPr lang="en-US" dirty="0" smtClean="0"/>
              <a:t>Click to edit Master title style</a:t>
            </a:r>
            <a:endParaRPr lang="en-US" dirty="0"/>
          </a:p>
        </p:txBody>
      </p:sp>
    </p:spTree>
    <p:extLst>
      <p:ext uri="{BB962C8B-B14F-4D97-AF65-F5344CB8AC3E}">
        <p14:creationId xmlns:p14="http://schemas.microsoft.com/office/powerpoint/2010/main" val="708708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04046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4767263"/>
            <a:ext cx="2133600" cy="274637"/>
          </a:xfrm>
          <a:prstGeom prst="rect">
            <a:avLst/>
          </a:prstGeom>
        </p:spPr>
        <p:txBody>
          <a:bodyPr/>
          <a:lstStyle>
            <a:lvl1pPr>
              <a:defRPr/>
            </a:lvl1pPr>
          </a:lstStyle>
          <a:p>
            <a:pPr>
              <a:defRPr/>
            </a:pPr>
            <a:fld id="{844C40DF-32B2-4DEB-9C8F-520EDEA84248}" type="datetime1">
              <a:rPr lang="en-US"/>
              <a:pPr>
                <a:defRPr/>
              </a:pPr>
              <a:t>7/22/2021</a:t>
            </a:fld>
            <a:endParaRPr lang="en-US" dirty="0"/>
          </a:p>
        </p:txBody>
      </p:sp>
      <p:sp>
        <p:nvSpPr>
          <p:cNvPr id="6" name="Footer Placeholder 4"/>
          <p:cNvSpPr>
            <a:spLocks noGrp="1"/>
          </p:cNvSpPr>
          <p:nvPr>
            <p:ph type="ftr" sz="quarter" idx="11"/>
          </p:nvPr>
        </p:nvSpPr>
        <p:spPr>
          <a:xfrm>
            <a:off x="3124200" y="4767263"/>
            <a:ext cx="2895600" cy="274637"/>
          </a:xfrm>
          <a:prstGeom prst="rect">
            <a:avLst/>
          </a:prstGeom>
        </p:spPr>
        <p:txBody>
          <a:bodyPr/>
          <a:lstStyle>
            <a:lvl1pPr>
              <a:defRPr/>
            </a:lvl1pPr>
          </a:lstStyle>
          <a:p>
            <a:pPr>
              <a:defRPr/>
            </a:pPr>
            <a:r>
              <a:rPr lang="en-US" dirty="0"/>
              <a:t>IEPF</a:t>
            </a:r>
          </a:p>
        </p:txBody>
      </p:sp>
      <p:sp>
        <p:nvSpPr>
          <p:cNvPr id="7" name="Slide Number Placeholder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FF9E98B2-7D76-4550-9BAD-40895CB0AA74}" type="slidenum">
              <a:rPr lang="en-US"/>
              <a:pPr>
                <a:defRPr/>
              </a:pPr>
              <a:t>‹#›</a:t>
            </a:fld>
            <a:endParaRPr lang="en-US" dirty="0"/>
          </a:p>
        </p:txBody>
      </p:sp>
    </p:spTree>
    <p:extLst>
      <p:ext uri="{BB962C8B-B14F-4D97-AF65-F5344CB8AC3E}">
        <p14:creationId xmlns:p14="http://schemas.microsoft.com/office/powerpoint/2010/main" val="539694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457200" y="4767263"/>
            <a:ext cx="2133600" cy="274637"/>
          </a:xfrm>
          <a:prstGeom prst="rect">
            <a:avLst/>
          </a:prstGeom>
        </p:spPr>
        <p:txBody>
          <a:bodyPr/>
          <a:lstStyle>
            <a:lvl1pPr>
              <a:defRPr/>
            </a:lvl1pPr>
          </a:lstStyle>
          <a:p>
            <a:pPr>
              <a:defRPr/>
            </a:pPr>
            <a:fld id="{C1AA0110-5B31-425E-95B9-6D37547639CC}" type="datetime1">
              <a:rPr lang="en-US"/>
              <a:pPr>
                <a:defRPr/>
              </a:pPr>
              <a:t>7/22/2021</a:t>
            </a:fld>
            <a:endParaRPr lang="en-US" dirty="0"/>
          </a:p>
        </p:txBody>
      </p:sp>
      <p:sp>
        <p:nvSpPr>
          <p:cNvPr id="6" name="Footer Placeholder 4"/>
          <p:cNvSpPr>
            <a:spLocks noGrp="1"/>
          </p:cNvSpPr>
          <p:nvPr>
            <p:ph type="ftr" sz="quarter" idx="11"/>
          </p:nvPr>
        </p:nvSpPr>
        <p:spPr>
          <a:xfrm>
            <a:off x="3124200" y="4767263"/>
            <a:ext cx="2895600" cy="274637"/>
          </a:xfrm>
          <a:prstGeom prst="rect">
            <a:avLst/>
          </a:prstGeom>
        </p:spPr>
        <p:txBody>
          <a:bodyPr/>
          <a:lstStyle>
            <a:lvl1pPr>
              <a:defRPr/>
            </a:lvl1pPr>
          </a:lstStyle>
          <a:p>
            <a:pPr>
              <a:defRPr/>
            </a:pPr>
            <a:r>
              <a:rPr lang="en-US" dirty="0"/>
              <a:t>IEPF</a:t>
            </a:r>
          </a:p>
        </p:txBody>
      </p:sp>
      <p:sp>
        <p:nvSpPr>
          <p:cNvPr id="7" name="Slide Number Placeholder 5"/>
          <p:cNvSpPr>
            <a:spLocks noGrp="1"/>
          </p:cNvSpPr>
          <p:nvPr>
            <p:ph type="sldNum" sz="quarter" idx="12"/>
          </p:nvPr>
        </p:nvSpPr>
        <p:spPr>
          <a:xfrm>
            <a:off x="6553200" y="4767263"/>
            <a:ext cx="2133600" cy="274637"/>
          </a:xfrm>
          <a:prstGeom prst="rect">
            <a:avLst/>
          </a:prstGeom>
        </p:spPr>
        <p:txBody>
          <a:bodyPr/>
          <a:lstStyle>
            <a:lvl1pPr>
              <a:defRPr/>
            </a:lvl1pPr>
          </a:lstStyle>
          <a:p>
            <a:pPr>
              <a:defRPr/>
            </a:pPr>
            <a:fld id="{E9E2A00F-2B79-44A2-A558-E0E492332536}" type="slidenum">
              <a:rPr lang="en-US"/>
              <a:pPr>
                <a:defRPr/>
              </a:pPr>
              <a:t>‹#›</a:t>
            </a:fld>
            <a:endParaRPr lang="en-US" dirty="0"/>
          </a:p>
        </p:txBody>
      </p:sp>
    </p:spTree>
    <p:extLst>
      <p:ext uri="{BB962C8B-B14F-4D97-AF65-F5344CB8AC3E}">
        <p14:creationId xmlns:p14="http://schemas.microsoft.com/office/powerpoint/2010/main" val="2614302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13" cstate="email">
            <a:extLst>
              <a:ext uri="{28A0092B-C50C-407E-A947-70E740481C1C}">
                <a14:useLocalDpi xmlns:a14="http://schemas.microsoft.com/office/drawing/2010/main"/>
              </a:ext>
            </a:extLst>
          </a:blip>
          <a:srcRect/>
          <a:stretch>
            <a:fillRect/>
          </a:stretch>
        </p:blipFill>
        <p:spPr bwMode="auto">
          <a:xfrm>
            <a:off x="0" y="5013325"/>
            <a:ext cx="9144000" cy="13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userDrawn="1"/>
        </p:nvPicPr>
        <p:blipFill>
          <a:blip r:embed="rId14">
            <a:extLst>
              <a:ext uri="{28A0092B-C50C-407E-A947-70E740481C1C}">
                <a14:useLocalDpi xmlns:a14="http://schemas.microsoft.com/office/drawing/2010/main"/>
              </a:ext>
            </a:extLst>
          </a:blip>
          <a:srcRect/>
          <a:stretch>
            <a:fillRect/>
          </a:stretch>
        </p:blipFill>
        <p:spPr bwMode="auto">
          <a:xfrm>
            <a:off x="0" y="0"/>
            <a:ext cx="15240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29"/>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7772400" y="134938"/>
            <a:ext cx="1211263" cy="50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6836" r:id="rId1"/>
    <p:sldLayoutId id="2147486837" r:id="rId2"/>
    <p:sldLayoutId id="2147486838" r:id="rId3"/>
    <p:sldLayoutId id="2147486839" r:id="rId4"/>
    <p:sldLayoutId id="2147486840" r:id="rId5"/>
    <p:sldLayoutId id="2147486841" r:id="rId6"/>
    <p:sldLayoutId id="2147486827" r:id="rId7"/>
    <p:sldLayoutId id="2147486842" r:id="rId8"/>
    <p:sldLayoutId id="2147486843" r:id="rId9"/>
    <p:sldLayoutId id="2147486844" r:id="rId10"/>
    <p:sldLayoutId id="2147486845" r:id="rId11"/>
  </p:sldLayoutIdLst>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www.nsdl.co.in/" TargetMode="External"/><Relationship Id="rId1" Type="http://schemas.openxmlformats.org/officeDocument/2006/relationships/slideLayout" Target="../slideLayouts/slideLayout6.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nsdl.co.in/"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Layout" Target="../diagrams/layout2.xml"/><Relationship Id="rId7" Type="http://schemas.openxmlformats.org/officeDocument/2006/relationships/image" Target="../media/image37.png"/><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hyperlink" Target="http://www.scores.gov.in/" TargetMode="External"/><Relationship Id="rId2" Type="http://schemas.openxmlformats.org/officeDocument/2006/relationships/image" Target="../media/image39.jpeg"/><Relationship Id="rId1" Type="http://schemas.openxmlformats.org/officeDocument/2006/relationships/slideLayout" Target="../slideLayouts/slideLayout6.xml"/><Relationship Id="rId6" Type="http://schemas.openxmlformats.org/officeDocument/2006/relationships/hyperlink" Target="mailto:info@nsdl.co.in" TargetMode="External"/><Relationship Id="rId5" Type="http://schemas.openxmlformats.org/officeDocument/2006/relationships/hyperlink" Target="mailto:relations@nsdl.co.in" TargetMode="External"/><Relationship Id="rId4" Type="http://schemas.openxmlformats.org/officeDocument/2006/relationships/hyperlink" Target="http://www.nsdl.co.in/"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hyperlink" Target="mailto:info@nsdl.co.in" TargetMode="External"/><Relationship Id="rId2" Type="http://schemas.openxmlformats.org/officeDocument/2006/relationships/hyperlink" Target="http://www.nsdl.co.in/" TargetMode="Externa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6.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2098948"/>
            <a:ext cx="9144000" cy="666526"/>
          </a:xfrm>
          <a:prstGeom prst="rect">
            <a:avLst/>
          </a:prstGeom>
          <a:solidFill>
            <a:schemeClr val="bg1"/>
          </a:solidFill>
          <a:ln>
            <a:solidFill>
              <a:schemeClr val="bg1">
                <a:lumMod val="95000"/>
              </a:schemeClr>
            </a:solidFill>
            <a:prstDash val="solid"/>
          </a:ln>
        </p:spPr>
        <p:txBody>
          <a:bodyPr anchor="t"/>
          <a:lstStyle>
            <a:lvl1pPr algn="l" rtl="0" eaLnBrk="0" fontAlgn="base" hangingPunct="0">
              <a:spcBef>
                <a:spcPct val="0"/>
              </a:spcBef>
              <a:spcAft>
                <a:spcPct val="0"/>
              </a:spcAft>
              <a:defRPr sz="4000" b="1" kern="1200" cap="all">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ctr">
              <a:defRPr/>
            </a:pPr>
            <a:endParaRPr lang="en-US" sz="3200" dirty="0"/>
          </a:p>
        </p:txBody>
      </p:sp>
      <p:sp>
        <p:nvSpPr>
          <p:cNvPr id="10" name="TextBox 9"/>
          <p:cNvSpPr txBox="1"/>
          <p:nvPr/>
        </p:nvSpPr>
        <p:spPr>
          <a:xfrm>
            <a:off x="914400" y="2240505"/>
            <a:ext cx="6781800" cy="461665"/>
          </a:xfrm>
          <a:prstGeom prst="rect">
            <a:avLst/>
          </a:prstGeom>
          <a:noFill/>
        </p:spPr>
        <p:txBody>
          <a:bodyPr wrap="square" rtlCol="0">
            <a:spAutoFit/>
          </a:bodyPr>
          <a:lstStyle/>
          <a:p>
            <a:pPr algn="ctr"/>
            <a:r>
              <a:rPr lang="en-US" sz="2400" b="1" dirty="0" smtClean="0"/>
              <a:t>Basics of Stock Selection</a:t>
            </a:r>
            <a:endParaRPr lang="en-US" sz="2400" b="1" dirty="0"/>
          </a:p>
        </p:txBody>
      </p:sp>
      <p:sp>
        <p:nvSpPr>
          <p:cNvPr id="7" name="Explosion 1 6"/>
          <p:cNvSpPr/>
          <p:nvPr/>
        </p:nvSpPr>
        <p:spPr>
          <a:xfrm>
            <a:off x="76200" y="57150"/>
            <a:ext cx="2286000" cy="1508983"/>
          </a:xfrm>
          <a:prstGeom prst="irregularSeal1">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a:p>
        </p:txBody>
      </p:sp>
      <p:sp>
        <p:nvSpPr>
          <p:cNvPr id="8" name="TextBox 7"/>
          <p:cNvSpPr txBox="1"/>
          <p:nvPr/>
        </p:nvSpPr>
        <p:spPr>
          <a:xfrm>
            <a:off x="495300" y="488475"/>
            <a:ext cx="1447800" cy="646331"/>
          </a:xfrm>
          <a:prstGeom prst="rect">
            <a:avLst/>
          </a:prstGeom>
          <a:noFill/>
        </p:spPr>
        <p:txBody>
          <a:bodyPr wrap="square" rtlCol="0">
            <a:spAutoFit/>
          </a:bodyPr>
          <a:lstStyle/>
          <a:p>
            <a:pPr algn="ctr"/>
            <a:r>
              <a:rPr lang="en-US" dirty="0" smtClean="0"/>
              <a:t>Be A Prudent Investor</a:t>
            </a:r>
            <a:endParaRPr lang="en-US" dirty="0"/>
          </a:p>
        </p:txBody>
      </p:sp>
    </p:spTree>
    <p:extLst>
      <p:ext uri="{BB962C8B-B14F-4D97-AF65-F5344CB8AC3E}">
        <p14:creationId xmlns:p14="http://schemas.microsoft.com/office/powerpoint/2010/main" val="28282223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bwMode="auto">
          <a:xfrm>
            <a:off x="228600" y="103188"/>
            <a:ext cx="7086600" cy="460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dirty="0">
                <a:latin typeface="Calibri" pitchFamily="34" charset="0"/>
                <a:ea typeface="+mn-ea"/>
                <a:cs typeface="Arial" charset="0"/>
              </a:rPr>
              <a:t>NSDLs Investor Centric e-Services</a:t>
            </a:r>
          </a:p>
        </p:txBody>
      </p:sp>
      <p:grpSp>
        <p:nvGrpSpPr>
          <p:cNvPr id="2" name="Group 1"/>
          <p:cNvGrpSpPr/>
          <p:nvPr/>
        </p:nvGrpSpPr>
        <p:grpSpPr>
          <a:xfrm>
            <a:off x="2984500" y="978579"/>
            <a:ext cx="2997200" cy="3335339"/>
            <a:chOff x="2984500" y="666751"/>
            <a:chExt cx="2997200" cy="3716338"/>
          </a:xfrm>
        </p:grpSpPr>
        <p:sp>
          <p:nvSpPr>
            <p:cNvPr id="29" name="Oval 37">
              <a:extLst>
                <a:ext uri="{FF2B5EF4-FFF2-40B4-BE49-F238E27FC236}"/>
              </a:extLst>
            </p:cNvPr>
            <p:cNvSpPr/>
            <p:nvPr/>
          </p:nvSpPr>
          <p:spPr bwMode="auto">
            <a:xfrm>
              <a:off x="2984500" y="666751"/>
              <a:ext cx="1766888" cy="1926491"/>
            </a:xfrm>
            <a:custGeom>
              <a:avLst/>
              <a:gdLst/>
              <a:ahLst/>
              <a:cxnLst/>
              <a:rect l="l" t="t" r="r" b="b"/>
              <a:pathLst>
                <a:path w="1656184" h="1462256">
                  <a:moveTo>
                    <a:pt x="1395166" y="1414051"/>
                  </a:moveTo>
                  <a:lnTo>
                    <a:pt x="1404159" y="1421466"/>
                  </a:lnTo>
                  <a:lnTo>
                    <a:pt x="1354721" y="1462256"/>
                  </a:lnTo>
                  <a:close/>
                  <a:moveTo>
                    <a:pt x="1407188" y="1400115"/>
                  </a:moveTo>
                  <a:cubicBezTo>
                    <a:pt x="1402752" y="1404328"/>
                    <a:pt x="1398363" y="1408590"/>
                    <a:pt x="1395166" y="1414051"/>
                  </a:cubicBezTo>
                  <a:lnTo>
                    <a:pt x="1395020" y="1413931"/>
                  </a:lnTo>
                  <a:close/>
                  <a:moveTo>
                    <a:pt x="828092" y="0"/>
                  </a:moveTo>
                  <a:cubicBezTo>
                    <a:pt x="1285435" y="0"/>
                    <a:pt x="1656184" y="370749"/>
                    <a:pt x="1656184" y="828092"/>
                  </a:cubicBezTo>
                  <a:cubicBezTo>
                    <a:pt x="1656184" y="1052939"/>
                    <a:pt x="1566572" y="1256855"/>
                    <a:pt x="1420433" y="1405411"/>
                  </a:cubicBezTo>
                  <a:cubicBezTo>
                    <a:pt x="1271659" y="1249071"/>
                    <a:pt x="1061116" y="1152822"/>
                    <a:pt x="828092" y="1152822"/>
                  </a:cubicBezTo>
                  <a:cubicBezTo>
                    <a:pt x="595173" y="1152822"/>
                    <a:pt x="384715" y="1248984"/>
                    <a:pt x="235002" y="1404503"/>
                  </a:cubicBezTo>
                  <a:cubicBezTo>
                    <a:pt x="89276" y="1256089"/>
                    <a:pt x="0" y="1052516"/>
                    <a:pt x="0" y="828092"/>
                  </a:cubicBezTo>
                  <a:cubicBezTo>
                    <a:pt x="0" y="625700"/>
                    <a:pt x="72608" y="440267"/>
                    <a:pt x="196089" y="298844"/>
                  </a:cubicBezTo>
                  <a:lnTo>
                    <a:pt x="114371" y="63132"/>
                  </a:lnTo>
                  <a:lnTo>
                    <a:pt x="357732" y="147502"/>
                  </a:lnTo>
                  <a:cubicBezTo>
                    <a:pt x="490929" y="54231"/>
                    <a:pt x="653177" y="0"/>
                    <a:pt x="828092" y="0"/>
                  </a:cubicBezTo>
                  <a:close/>
                </a:path>
              </a:pathLst>
            </a:custGeom>
            <a:solidFill>
              <a:srgbClr val="84CCC6"/>
            </a:solidFill>
            <a:ln w="19050" cap="flat" cmpd="sng" algn="ctr">
              <a:solidFill>
                <a:sysClr val="window" lastClr="FFFFFF"/>
              </a:solidFill>
              <a:prstDash val="solid"/>
              <a:miter lim="800000"/>
            </a:ln>
            <a:effectLst/>
          </p:spPr>
          <p:txBody>
            <a:bodyPr anchor="ctr"/>
            <a:lstStyle/>
            <a:p>
              <a:pPr algn="ctr" fontAlgn="auto">
                <a:spcBef>
                  <a:spcPts val="0"/>
                </a:spcBef>
                <a:spcAft>
                  <a:spcPts val="0"/>
                </a:spcAft>
                <a:defRPr/>
              </a:pPr>
              <a:endParaRPr lang="ko-KR" altLang="en-US" sz="2700" kern="0">
                <a:latin typeface="Arial"/>
                <a:ea typeface="Arial Unicode MS"/>
                <a:cs typeface="+mn-cs"/>
              </a:endParaRPr>
            </a:p>
          </p:txBody>
        </p:sp>
        <p:sp>
          <p:nvSpPr>
            <p:cNvPr id="30" name="Oval 33">
              <a:extLst>
                <a:ext uri="{FF2B5EF4-FFF2-40B4-BE49-F238E27FC236}"/>
              </a:extLst>
            </p:cNvPr>
            <p:cNvSpPr/>
            <p:nvPr/>
          </p:nvSpPr>
          <p:spPr bwMode="auto">
            <a:xfrm>
              <a:off x="4471988" y="666751"/>
              <a:ext cx="1509712" cy="2182457"/>
            </a:xfrm>
            <a:custGeom>
              <a:avLst/>
              <a:gdLst/>
              <a:ahLst/>
              <a:cxnLst/>
              <a:rect l="l" t="t" r="r" b="b"/>
              <a:pathLst>
                <a:path w="1413292" h="1656184">
                  <a:moveTo>
                    <a:pt x="585200" y="0"/>
                  </a:moveTo>
                  <a:cubicBezTo>
                    <a:pt x="768725" y="0"/>
                    <a:pt x="938305" y="59702"/>
                    <a:pt x="1074079" y="162782"/>
                  </a:cubicBezTo>
                  <a:lnTo>
                    <a:pt x="1296886" y="103555"/>
                  </a:lnTo>
                  <a:lnTo>
                    <a:pt x="1238206" y="324301"/>
                  </a:lnTo>
                  <a:cubicBezTo>
                    <a:pt x="1348977" y="462146"/>
                    <a:pt x="1413292" y="637608"/>
                    <a:pt x="1413292" y="828092"/>
                  </a:cubicBezTo>
                  <a:cubicBezTo>
                    <a:pt x="1413292" y="1285435"/>
                    <a:pt x="1042543" y="1656184"/>
                    <a:pt x="585200" y="1656184"/>
                  </a:cubicBezTo>
                  <a:cubicBezTo>
                    <a:pt x="356691" y="1656184"/>
                    <a:pt x="149799" y="1563628"/>
                    <a:pt x="0" y="1413930"/>
                  </a:cubicBezTo>
                  <a:cubicBezTo>
                    <a:pt x="161319" y="1264368"/>
                    <a:pt x="261164" y="1050352"/>
                    <a:pt x="261164" y="813015"/>
                  </a:cubicBezTo>
                  <a:cubicBezTo>
                    <a:pt x="261164" y="584182"/>
                    <a:pt x="168346" y="377027"/>
                    <a:pt x="18273" y="227178"/>
                  </a:cubicBezTo>
                  <a:cubicBezTo>
                    <a:pt x="165226" y="85796"/>
                    <a:pt x="365194" y="0"/>
                    <a:pt x="585200" y="0"/>
                  </a:cubicBezTo>
                  <a:close/>
                </a:path>
              </a:pathLst>
            </a:custGeom>
            <a:solidFill>
              <a:srgbClr val="7CC8EC"/>
            </a:solidFill>
            <a:ln w="19050" cap="flat" cmpd="sng" algn="ctr">
              <a:solidFill>
                <a:sysClr val="window" lastClr="FFFFFF"/>
              </a:solidFill>
              <a:prstDash val="solid"/>
              <a:miter lim="800000"/>
            </a:ln>
            <a:effectLst/>
          </p:spPr>
          <p:txBody>
            <a:bodyPr anchor="ctr"/>
            <a:lstStyle/>
            <a:p>
              <a:pPr algn="ctr" fontAlgn="auto">
                <a:spcBef>
                  <a:spcPts val="0"/>
                </a:spcBef>
                <a:spcAft>
                  <a:spcPts val="0"/>
                </a:spcAft>
                <a:defRPr/>
              </a:pPr>
              <a:endParaRPr lang="ko-KR" altLang="en-US" sz="2700" kern="0">
                <a:latin typeface="Arial"/>
                <a:ea typeface="Arial Unicode MS"/>
                <a:cs typeface="+mn-cs"/>
              </a:endParaRPr>
            </a:p>
          </p:txBody>
        </p:sp>
        <p:sp>
          <p:nvSpPr>
            <p:cNvPr id="31" name="Oval 35">
              <a:extLst>
                <a:ext uri="{FF2B5EF4-FFF2-40B4-BE49-F238E27FC236}"/>
              </a:extLst>
            </p:cNvPr>
            <p:cNvSpPr/>
            <p:nvPr/>
          </p:nvSpPr>
          <p:spPr bwMode="auto">
            <a:xfrm>
              <a:off x="4213225" y="2506636"/>
              <a:ext cx="1768475" cy="1876453"/>
            </a:xfrm>
            <a:custGeom>
              <a:avLst/>
              <a:gdLst/>
              <a:ahLst/>
              <a:cxnLst/>
              <a:rect l="l" t="t" r="r" b="b"/>
              <a:pathLst>
                <a:path w="1656184" h="1423969">
                  <a:moveTo>
                    <a:pt x="1414962" y="11928"/>
                  </a:moveTo>
                  <a:cubicBezTo>
                    <a:pt x="1564098" y="161528"/>
                    <a:pt x="1656184" y="367949"/>
                    <a:pt x="1656184" y="595877"/>
                  </a:cubicBezTo>
                  <a:cubicBezTo>
                    <a:pt x="1656184" y="806216"/>
                    <a:pt x="1577763" y="998238"/>
                    <a:pt x="1446084" y="1142107"/>
                  </a:cubicBezTo>
                  <a:lnTo>
                    <a:pt x="1497925" y="1337129"/>
                  </a:lnTo>
                  <a:lnTo>
                    <a:pt x="1291451" y="1282244"/>
                  </a:lnTo>
                  <a:cubicBezTo>
                    <a:pt x="1159235" y="1371730"/>
                    <a:pt x="999764" y="1423969"/>
                    <a:pt x="828092" y="1423969"/>
                  </a:cubicBezTo>
                  <a:cubicBezTo>
                    <a:pt x="370749" y="1423969"/>
                    <a:pt x="0" y="1053220"/>
                    <a:pt x="0" y="595877"/>
                  </a:cubicBezTo>
                  <a:cubicBezTo>
                    <a:pt x="0" y="367987"/>
                    <a:pt x="92056" y="161597"/>
                    <a:pt x="243038" y="13936"/>
                  </a:cubicBezTo>
                  <a:cubicBezTo>
                    <a:pt x="392814" y="163569"/>
                    <a:pt x="599651" y="256070"/>
                    <a:pt x="828092" y="256070"/>
                  </a:cubicBezTo>
                  <a:cubicBezTo>
                    <a:pt x="1057507" y="256070"/>
                    <a:pt x="1265132" y="162780"/>
                    <a:pt x="1414962" y="11928"/>
                  </a:cubicBezTo>
                  <a:close/>
                  <a:moveTo>
                    <a:pt x="255060" y="0"/>
                  </a:moveTo>
                  <a:cubicBezTo>
                    <a:pt x="250624" y="4213"/>
                    <a:pt x="246235" y="8475"/>
                    <a:pt x="243038" y="13936"/>
                  </a:cubicBezTo>
                  <a:lnTo>
                    <a:pt x="242892" y="13816"/>
                  </a:lnTo>
                  <a:close/>
                </a:path>
              </a:pathLst>
            </a:custGeom>
            <a:solidFill>
              <a:srgbClr val="F27161"/>
            </a:solidFill>
            <a:ln w="19050" cap="flat" cmpd="sng" algn="ctr">
              <a:solidFill>
                <a:sysClr val="window" lastClr="FFFFFF"/>
              </a:solidFill>
              <a:prstDash val="solid"/>
              <a:miter lim="800000"/>
            </a:ln>
            <a:effectLst/>
          </p:spPr>
          <p:txBody>
            <a:bodyPr anchor="ctr"/>
            <a:lstStyle/>
            <a:p>
              <a:pPr algn="ctr" fontAlgn="auto">
                <a:spcBef>
                  <a:spcPts val="0"/>
                </a:spcBef>
                <a:spcAft>
                  <a:spcPts val="0"/>
                </a:spcAft>
                <a:defRPr/>
              </a:pPr>
              <a:endParaRPr lang="ko-KR" altLang="en-US" sz="2700" kern="0">
                <a:latin typeface="Arial"/>
                <a:ea typeface="Arial Unicode MS"/>
                <a:cs typeface="+mn-cs"/>
              </a:endParaRPr>
            </a:p>
          </p:txBody>
        </p:sp>
        <p:sp>
          <p:nvSpPr>
            <p:cNvPr id="32" name="Oval 34">
              <a:extLst>
                <a:ext uri="{FF2B5EF4-FFF2-40B4-BE49-F238E27FC236}"/>
              </a:extLst>
            </p:cNvPr>
            <p:cNvSpPr/>
            <p:nvPr/>
          </p:nvSpPr>
          <p:spPr bwMode="auto">
            <a:xfrm>
              <a:off x="2989263" y="2185234"/>
              <a:ext cx="1506537" cy="2184382"/>
            </a:xfrm>
            <a:custGeom>
              <a:avLst/>
              <a:gdLst/>
              <a:ahLst/>
              <a:cxnLst/>
              <a:rect l="l" t="t" r="r" b="b"/>
              <a:pathLst>
                <a:path w="1412307" h="1656184">
                  <a:moveTo>
                    <a:pt x="828092" y="0"/>
                  </a:moveTo>
                  <a:cubicBezTo>
                    <a:pt x="1056992" y="0"/>
                    <a:pt x="1264199" y="92872"/>
                    <a:pt x="1412307" y="244533"/>
                  </a:cubicBezTo>
                  <a:lnTo>
                    <a:pt x="1401956" y="266828"/>
                  </a:lnTo>
                  <a:lnTo>
                    <a:pt x="1395166" y="261229"/>
                  </a:lnTo>
                  <a:cubicBezTo>
                    <a:pt x="1398363" y="255768"/>
                    <a:pt x="1402752" y="251506"/>
                    <a:pt x="1407188" y="247293"/>
                  </a:cubicBezTo>
                  <a:lnTo>
                    <a:pt x="1395020" y="261109"/>
                  </a:lnTo>
                  <a:lnTo>
                    <a:pt x="1395166" y="261229"/>
                  </a:lnTo>
                  <a:cubicBezTo>
                    <a:pt x="1244184" y="408890"/>
                    <a:pt x="1152128" y="615280"/>
                    <a:pt x="1152128" y="843170"/>
                  </a:cubicBezTo>
                  <a:cubicBezTo>
                    <a:pt x="1152128" y="1072003"/>
                    <a:pt x="1244947" y="1279157"/>
                    <a:pt x="1395019" y="1429007"/>
                  </a:cubicBezTo>
                  <a:cubicBezTo>
                    <a:pt x="1248066" y="1570389"/>
                    <a:pt x="1048098" y="1656184"/>
                    <a:pt x="828092" y="1656184"/>
                  </a:cubicBezTo>
                  <a:cubicBezTo>
                    <a:pt x="654425" y="1656184"/>
                    <a:pt x="493245" y="1602724"/>
                    <a:pt x="360425" y="1510904"/>
                  </a:cubicBezTo>
                  <a:lnTo>
                    <a:pt x="152808" y="1566093"/>
                  </a:lnTo>
                  <a:lnTo>
                    <a:pt x="205324" y="1368532"/>
                  </a:lnTo>
                  <a:cubicBezTo>
                    <a:pt x="76415" y="1225504"/>
                    <a:pt x="0" y="1035722"/>
                    <a:pt x="0" y="828092"/>
                  </a:cubicBezTo>
                  <a:cubicBezTo>
                    <a:pt x="0" y="370749"/>
                    <a:pt x="370749" y="0"/>
                    <a:pt x="828092" y="0"/>
                  </a:cubicBezTo>
                  <a:close/>
                </a:path>
              </a:pathLst>
            </a:custGeom>
            <a:solidFill>
              <a:srgbClr val="FFC000"/>
            </a:solidFill>
            <a:ln w="19050" cap="flat" cmpd="sng" algn="ctr">
              <a:solidFill>
                <a:sysClr val="window" lastClr="FFFFFF"/>
              </a:solidFill>
              <a:prstDash val="solid"/>
              <a:miter lim="800000"/>
            </a:ln>
            <a:effectLst/>
          </p:spPr>
          <p:txBody>
            <a:bodyPr anchor="ctr"/>
            <a:lstStyle/>
            <a:p>
              <a:pPr algn="ctr" fontAlgn="auto">
                <a:spcBef>
                  <a:spcPts val="0"/>
                </a:spcBef>
                <a:spcAft>
                  <a:spcPts val="0"/>
                </a:spcAft>
                <a:defRPr/>
              </a:pPr>
              <a:endParaRPr lang="ko-KR" altLang="en-US" sz="2700" kern="0">
                <a:latin typeface="Arial"/>
                <a:ea typeface="Arial Unicode MS"/>
                <a:cs typeface="+mn-cs"/>
              </a:endParaRPr>
            </a:p>
          </p:txBody>
        </p:sp>
      </p:grpSp>
      <p:sp>
        <p:nvSpPr>
          <p:cNvPr id="51212" name="TextBox 34"/>
          <p:cNvSpPr txBox="1">
            <a:spLocks noChangeArrowheads="1"/>
          </p:cNvSpPr>
          <p:nvPr/>
        </p:nvSpPr>
        <p:spPr bwMode="auto">
          <a:xfrm>
            <a:off x="4471988" y="3640196"/>
            <a:ext cx="133840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ko-KR" sz="1400" dirty="0" smtClean="0">
                <a:solidFill>
                  <a:schemeClr val="bg1"/>
                </a:solidFill>
                <a:latin typeface="Calibri Light" panose="020F0302020204030204" pitchFamily="34" charset="0"/>
                <a:ea typeface="Arial Unicode MS" pitchFamily="34" charset="-128"/>
                <a:cs typeface="Calibri Light" panose="020F0302020204030204" pitchFamily="34" charset="0"/>
              </a:rPr>
              <a:t>NSDL Speed - Mobile </a:t>
            </a:r>
            <a:r>
              <a:rPr lang="en-US" altLang="ko-KR" sz="1400" dirty="0">
                <a:solidFill>
                  <a:schemeClr val="bg1"/>
                </a:solidFill>
                <a:latin typeface="Calibri Light" panose="020F0302020204030204" pitchFamily="34" charset="0"/>
                <a:ea typeface="Arial Unicode MS" pitchFamily="34" charset="-128"/>
                <a:cs typeface="Calibri Light" panose="020F0302020204030204" pitchFamily="34" charset="0"/>
              </a:rPr>
              <a:t>App*</a:t>
            </a:r>
            <a:endParaRPr lang="ko-KR" altLang="en-US" sz="1400" dirty="0">
              <a:solidFill>
                <a:schemeClr val="bg1"/>
              </a:solidFill>
              <a:latin typeface="Calibri Light" panose="020F0302020204030204" pitchFamily="34" charset="0"/>
              <a:ea typeface="Arial Unicode MS" pitchFamily="34" charset="-128"/>
              <a:cs typeface="Calibri Light" panose="020F0302020204030204" pitchFamily="34" charset="0"/>
            </a:endParaRPr>
          </a:p>
        </p:txBody>
      </p:sp>
      <p:sp>
        <p:nvSpPr>
          <p:cNvPr id="51213" name="TextBox 35"/>
          <p:cNvSpPr txBox="1">
            <a:spLocks noChangeArrowheads="1"/>
          </p:cNvSpPr>
          <p:nvPr/>
        </p:nvSpPr>
        <p:spPr bwMode="auto">
          <a:xfrm>
            <a:off x="3119371" y="3506418"/>
            <a:ext cx="12941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ko-KR" sz="1400" dirty="0">
                <a:solidFill>
                  <a:schemeClr val="bg1"/>
                </a:solidFill>
                <a:latin typeface="Calibri Light" panose="020F0302020204030204" pitchFamily="34" charset="0"/>
                <a:ea typeface="Arial Unicode MS" pitchFamily="34" charset="-128"/>
                <a:cs typeface="Calibri Light" panose="020F0302020204030204" pitchFamily="34" charset="0"/>
              </a:rPr>
              <a:t>NSDL </a:t>
            </a:r>
          </a:p>
          <a:p>
            <a:pPr algn="ctr" eaLnBrk="1" hangingPunct="1"/>
            <a:r>
              <a:rPr lang="en-US" altLang="ko-KR" sz="1400" dirty="0">
                <a:solidFill>
                  <a:schemeClr val="bg1"/>
                </a:solidFill>
                <a:latin typeface="Calibri Light" panose="020F0302020204030204" pitchFamily="34" charset="0"/>
                <a:ea typeface="Arial Unicode MS" pitchFamily="34" charset="-128"/>
                <a:cs typeface="Calibri Light" panose="020F0302020204030204" pitchFamily="34" charset="0"/>
              </a:rPr>
              <a:t>e-Voting*</a:t>
            </a:r>
          </a:p>
        </p:txBody>
      </p:sp>
      <p:sp>
        <p:nvSpPr>
          <p:cNvPr id="38" name="TextBox 37">
            <a:extLst>
              <a:ext uri="{FF2B5EF4-FFF2-40B4-BE49-F238E27FC236}"/>
            </a:extLst>
          </p:cNvPr>
          <p:cNvSpPr txBox="1"/>
          <p:nvPr/>
        </p:nvSpPr>
        <p:spPr bwMode="auto">
          <a:xfrm>
            <a:off x="6148387" y="914509"/>
            <a:ext cx="2974975" cy="1815882"/>
          </a:xfrm>
          <a:prstGeom prst="rect">
            <a:avLst/>
          </a:prstGeom>
          <a:noFill/>
        </p:spPr>
        <p:txBody>
          <a:bodyPr wrap="square" lIns="0">
            <a:spAutoFit/>
          </a:bodyPr>
          <a:lstStyle/>
          <a:p>
            <a:pPr marL="285750" indent="-285750" algn="just" fontAlgn="auto">
              <a:spcBef>
                <a:spcPts val="0"/>
              </a:spcBef>
              <a:spcAft>
                <a:spcPts val="0"/>
              </a:spcAft>
              <a:buFont typeface="Arial" panose="020B0604020202020204" pitchFamily="34" charset="0"/>
              <a:buChar char="•"/>
              <a:defRPr/>
            </a:pPr>
            <a:r>
              <a:rPr lang="en-US" altLang="ko-KR" sz="1600" dirty="0">
                <a:latin typeface="Calibri Light" panose="020F0302020204030204" pitchFamily="34" charset="0"/>
                <a:ea typeface="Arial Unicode MS"/>
                <a:cs typeface="Calibri Light" panose="020F0302020204030204" pitchFamily="34" charset="0"/>
              </a:rPr>
              <a:t>View </a:t>
            </a:r>
            <a:r>
              <a:rPr lang="en-US" altLang="ko-KR" sz="1600" dirty="0" smtClean="0">
                <a:latin typeface="Calibri Light" panose="020F0302020204030204" pitchFamily="34" charset="0"/>
                <a:ea typeface="Arial Unicode MS"/>
                <a:cs typeface="Calibri Light" panose="020F0302020204030204" pitchFamily="34" charset="0"/>
              </a:rPr>
              <a:t>transactions, holdings </a:t>
            </a:r>
            <a:r>
              <a:rPr lang="en-US" altLang="ko-KR" sz="1600" dirty="0">
                <a:latin typeface="Calibri Light" panose="020F0302020204030204" pitchFamily="34" charset="0"/>
                <a:ea typeface="Arial Unicode MS"/>
                <a:cs typeface="Calibri Light" panose="020F0302020204030204" pitchFamily="34" charset="0"/>
              </a:rPr>
              <a:t>along with </a:t>
            </a:r>
            <a:r>
              <a:rPr lang="en-US" altLang="ko-KR" sz="1600" dirty="0" smtClean="0">
                <a:latin typeface="Calibri Light" panose="020F0302020204030204" pitchFamily="34" charset="0"/>
                <a:ea typeface="Arial Unicode MS"/>
                <a:cs typeface="Calibri Light" panose="020F0302020204030204" pitchFamily="34" charset="0"/>
              </a:rPr>
              <a:t>valuation</a:t>
            </a:r>
            <a:endParaRPr lang="en-US" altLang="ko-KR" sz="1600" dirty="0">
              <a:latin typeface="Calibri Light" panose="020F0302020204030204" pitchFamily="34" charset="0"/>
              <a:ea typeface="Arial Unicode MS"/>
              <a:cs typeface="Calibri Light" panose="020F0302020204030204" pitchFamily="34" charset="0"/>
            </a:endParaRPr>
          </a:p>
          <a:p>
            <a:pPr marL="285750" indent="-285750" algn="just" fontAlgn="auto">
              <a:spcBef>
                <a:spcPts val="0"/>
              </a:spcBef>
              <a:spcAft>
                <a:spcPts val="0"/>
              </a:spcAft>
              <a:buFont typeface="Arial" panose="020B0604020202020204" pitchFamily="34" charset="0"/>
              <a:buChar char="•"/>
              <a:defRPr/>
            </a:pPr>
            <a:r>
              <a:rPr lang="en-US" altLang="ko-KR" sz="1600" dirty="0">
                <a:latin typeface="Calibri Light" panose="020F0302020204030204" pitchFamily="34" charset="0"/>
                <a:ea typeface="Arial Unicode MS"/>
                <a:cs typeface="Calibri Light" panose="020F0302020204030204" pitchFamily="34" charset="0"/>
              </a:rPr>
              <a:t>Subscribe to CAS</a:t>
            </a:r>
          </a:p>
          <a:p>
            <a:pPr marL="285750" indent="-285750" algn="just" fontAlgn="auto">
              <a:spcBef>
                <a:spcPts val="0"/>
              </a:spcBef>
              <a:spcAft>
                <a:spcPts val="0"/>
              </a:spcAft>
              <a:buFont typeface="Arial" panose="020B0604020202020204" pitchFamily="34" charset="0"/>
              <a:buChar char="•"/>
              <a:defRPr/>
            </a:pPr>
            <a:r>
              <a:rPr lang="en-US" altLang="ko-KR" sz="1600" dirty="0">
                <a:latin typeface="Calibri Light" panose="020F0302020204030204" pitchFamily="34" charset="0"/>
                <a:ea typeface="Arial Unicode MS"/>
                <a:cs typeface="Calibri Light" panose="020F0302020204030204" pitchFamily="34" charset="0"/>
              </a:rPr>
              <a:t>Update email ID for CAS</a:t>
            </a:r>
          </a:p>
          <a:p>
            <a:pPr marL="285750" indent="-285750" algn="just" fontAlgn="auto">
              <a:spcBef>
                <a:spcPts val="0"/>
              </a:spcBef>
              <a:spcAft>
                <a:spcPts val="0"/>
              </a:spcAft>
              <a:buFont typeface="Arial" panose="020B0604020202020204" pitchFamily="34" charset="0"/>
              <a:buChar char="•"/>
              <a:defRPr/>
            </a:pPr>
            <a:r>
              <a:rPr lang="en-US" altLang="ko-KR" sz="1600" dirty="0">
                <a:latin typeface="Calibri Light" panose="020F0302020204030204" pitchFamily="34" charset="0"/>
                <a:ea typeface="Arial Unicode MS"/>
                <a:cs typeface="Calibri Light" panose="020F0302020204030204" pitchFamily="34" charset="0"/>
              </a:rPr>
              <a:t>View and download 12 past </a:t>
            </a:r>
            <a:r>
              <a:rPr lang="en-US" altLang="ko-KR" sz="1600" dirty="0" smtClean="0">
                <a:latin typeface="Calibri Light" panose="020F0302020204030204" pitchFamily="34" charset="0"/>
                <a:ea typeface="Arial Unicode MS"/>
                <a:cs typeface="Calibri Light" panose="020F0302020204030204" pitchFamily="34" charset="0"/>
              </a:rPr>
              <a:t>CAS</a:t>
            </a:r>
          </a:p>
          <a:p>
            <a:pPr marL="285750" indent="-285750" algn="just" fontAlgn="auto">
              <a:spcBef>
                <a:spcPts val="0"/>
              </a:spcBef>
              <a:spcAft>
                <a:spcPts val="0"/>
              </a:spcAft>
              <a:buFont typeface="Arial" panose="020B0604020202020204" pitchFamily="34" charset="0"/>
              <a:buChar char="•"/>
              <a:defRPr/>
            </a:pPr>
            <a:r>
              <a:rPr lang="en-US" altLang="ko-KR" sz="1600" dirty="0" smtClean="0">
                <a:latin typeface="Calibri Light" panose="020F0302020204030204" pitchFamily="34" charset="0"/>
                <a:ea typeface="Arial Unicode MS"/>
                <a:cs typeface="Calibri Light" panose="020F0302020204030204" pitchFamily="34" charset="0"/>
              </a:rPr>
              <a:t>Participate </a:t>
            </a:r>
            <a:r>
              <a:rPr lang="en-US" altLang="ko-KR" sz="1600" dirty="0">
                <a:latin typeface="Calibri Light" panose="020F0302020204030204" pitchFamily="34" charset="0"/>
                <a:ea typeface="Arial Unicode MS"/>
                <a:cs typeface="Calibri Light" panose="020F0302020204030204" pitchFamily="34" charset="0"/>
              </a:rPr>
              <a:t>in </a:t>
            </a:r>
            <a:r>
              <a:rPr lang="en-US" altLang="ko-KR" sz="1600" dirty="0" smtClean="0">
                <a:latin typeface="Calibri Light" panose="020F0302020204030204" pitchFamily="34" charset="0"/>
                <a:ea typeface="Arial Unicode MS"/>
                <a:cs typeface="Calibri Light" panose="020F0302020204030204" pitchFamily="34" charset="0"/>
              </a:rPr>
              <a:t>e-Voting</a:t>
            </a:r>
          </a:p>
        </p:txBody>
      </p:sp>
      <p:sp>
        <p:nvSpPr>
          <p:cNvPr id="41" name="TextBox 40">
            <a:extLst>
              <a:ext uri="{FF2B5EF4-FFF2-40B4-BE49-F238E27FC236}"/>
            </a:extLst>
          </p:cNvPr>
          <p:cNvSpPr txBox="1"/>
          <p:nvPr/>
        </p:nvSpPr>
        <p:spPr bwMode="auto">
          <a:xfrm>
            <a:off x="150813" y="3273339"/>
            <a:ext cx="2854325" cy="830997"/>
          </a:xfrm>
          <a:prstGeom prst="rect">
            <a:avLst/>
          </a:prstGeom>
          <a:noFill/>
        </p:spPr>
        <p:txBody>
          <a:bodyPr lIns="0">
            <a:spAutoFit/>
          </a:bodyPr>
          <a:lstStyle/>
          <a:p>
            <a:pPr algn="just" fontAlgn="auto">
              <a:spcBef>
                <a:spcPts val="0"/>
              </a:spcBef>
              <a:spcAft>
                <a:spcPts val="0"/>
              </a:spcAft>
              <a:defRPr/>
            </a:pPr>
            <a:r>
              <a:rPr lang="en-US" altLang="ko-KR" sz="1600" dirty="0">
                <a:latin typeface="Calibri Light" panose="020F0302020204030204" pitchFamily="34" charset="0"/>
                <a:ea typeface="Arial Unicode MS"/>
                <a:cs typeface="Calibri Light" panose="020F0302020204030204" pitchFamily="34" charset="0"/>
              </a:rPr>
              <a:t>Facility for  shareholders to vote electronically on resolution of companies, Anytime, Anywhere</a:t>
            </a:r>
            <a:endParaRPr lang="ko-KR" altLang="en-US" sz="1600" dirty="0">
              <a:latin typeface="Calibri Light" panose="020F0302020204030204" pitchFamily="34" charset="0"/>
              <a:ea typeface="Arial Unicode MS"/>
              <a:cs typeface="Calibri Light" panose="020F0302020204030204" pitchFamily="34" charset="0"/>
            </a:endParaRPr>
          </a:p>
        </p:txBody>
      </p:sp>
      <p:sp>
        <p:nvSpPr>
          <p:cNvPr id="44" name="TextBox 43">
            <a:extLst>
              <a:ext uri="{FF2B5EF4-FFF2-40B4-BE49-F238E27FC236}"/>
            </a:extLst>
          </p:cNvPr>
          <p:cNvSpPr txBox="1"/>
          <p:nvPr/>
        </p:nvSpPr>
        <p:spPr bwMode="auto">
          <a:xfrm>
            <a:off x="121389" y="978579"/>
            <a:ext cx="2755900" cy="1569660"/>
          </a:xfrm>
          <a:prstGeom prst="rect">
            <a:avLst/>
          </a:prstGeom>
          <a:noFill/>
        </p:spPr>
        <p:txBody>
          <a:bodyPr lIns="0" rIns="0">
            <a:spAutoFit/>
          </a:bodyPr>
          <a:lstStyle/>
          <a:p>
            <a:pPr marL="285750" indent="-285750" algn="just" fontAlgn="auto">
              <a:spcBef>
                <a:spcPts val="0"/>
              </a:spcBef>
              <a:spcAft>
                <a:spcPts val="0"/>
              </a:spcAft>
              <a:buFont typeface="Arial" panose="020B0604020202020204" pitchFamily="34" charset="0"/>
              <a:buChar char="•"/>
              <a:defRPr/>
            </a:pPr>
            <a:r>
              <a:rPr lang="en-US" altLang="ko-KR" sz="1600" dirty="0">
                <a:latin typeface="Calibri Light" panose="020F0302020204030204" pitchFamily="34" charset="0"/>
                <a:ea typeface="Arial Unicode MS"/>
                <a:cs typeface="Calibri Light" panose="020F0302020204030204" pitchFamily="34" charset="0"/>
              </a:rPr>
              <a:t>NSDL's internet facility to enable users to submit </a:t>
            </a:r>
            <a:r>
              <a:rPr lang="en-US" altLang="ko-KR" sz="1600" dirty="0" smtClean="0">
                <a:latin typeface="Calibri Light" panose="020F0302020204030204" pitchFamily="34" charset="0"/>
                <a:ea typeface="Arial Unicode MS"/>
                <a:cs typeface="Calibri Light" panose="020F0302020204030204" pitchFamily="34" charset="0"/>
              </a:rPr>
              <a:t>various instructions online, including Margin Pledge</a:t>
            </a:r>
            <a:endParaRPr lang="en-US" altLang="ko-KR" sz="1600" dirty="0">
              <a:latin typeface="Calibri Light" panose="020F0302020204030204" pitchFamily="34" charset="0"/>
              <a:ea typeface="Arial Unicode MS"/>
              <a:cs typeface="Calibri Light" panose="020F0302020204030204" pitchFamily="34" charset="0"/>
            </a:endParaRPr>
          </a:p>
          <a:p>
            <a:pPr marL="285750" indent="-285750" algn="just" fontAlgn="auto">
              <a:spcBef>
                <a:spcPts val="0"/>
              </a:spcBef>
              <a:spcAft>
                <a:spcPts val="0"/>
              </a:spcAft>
              <a:buFont typeface="Arial" panose="020B0604020202020204" pitchFamily="34" charset="0"/>
              <a:buChar char="•"/>
              <a:defRPr/>
            </a:pPr>
            <a:r>
              <a:rPr lang="en-US" altLang="ko-KR" sz="1600" dirty="0">
                <a:latin typeface="Calibri Light" panose="020F0302020204030204" pitchFamily="34" charset="0"/>
                <a:ea typeface="Arial Unicode MS"/>
                <a:cs typeface="Calibri Light" panose="020F0302020204030204" pitchFamily="34" charset="0"/>
              </a:rPr>
              <a:t>You may register at </a:t>
            </a:r>
            <a:r>
              <a:rPr lang="en-US" altLang="ko-KR" sz="1600" dirty="0">
                <a:latin typeface="Calibri Light" panose="020F0302020204030204" pitchFamily="34" charset="0"/>
                <a:ea typeface="Arial Unicode MS"/>
                <a:cs typeface="Calibri Light" panose="020F0302020204030204" pitchFamily="34" charset="0"/>
                <a:hlinkClick r:id="rId2"/>
              </a:rPr>
              <a:t>www.nsdl.co.in</a:t>
            </a:r>
            <a:r>
              <a:rPr lang="en-US" altLang="ko-KR" sz="1600" dirty="0">
                <a:latin typeface="Calibri Light" panose="020F0302020204030204" pitchFamily="34" charset="0"/>
                <a:ea typeface="Arial Unicode MS"/>
                <a:cs typeface="Calibri Light" panose="020F0302020204030204" pitchFamily="34" charset="0"/>
              </a:rPr>
              <a:t> </a:t>
            </a:r>
          </a:p>
        </p:txBody>
      </p:sp>
      <p:sp>
        <p:nvSpPr>
          <p:cNvPr id="47" name="TextBox 46">
            <a:extLst>
              <a:ext uri="{FF2B5EF4-FFF2-40B4-BE49-F238E27FC236}"/>
            </a:extLst>
          </p:cNvPr>
          <p:cNvSpPr txBox="1"/>
          <p:nvPr/>
        </p:nvSpPr>
        <p:spPr bwMode="auto">
          <a:xfrm>
            <a:off x="150813" y="2876153"/>
            <a:ext cx="2843212" cy="411857"/>
          </a:xfrm>
          <a:prstGeom prst="rect">
            <a:avLst/>
          </a:prstGeom>
          <a:noFill/>
        </p:spPr>
        <p:txBody>
          <a:bodyPr lIns="0" rIns="0">
            <a:spAutoFit/>
          </a:bodyPr>
          <a:lstStyle/>
          <a:p>
            <a:pPr algn="just" fontAlgn="auto">
              <a:spcBef>
                <a:spcPts val="0"/>
              </a:spcBef>
              <a:spcAft>
                <a:spcPts val="0"/>
              </a:spcAft>
              <a:defRPr/>
            </a:pPr>
            <a:endParaRPr lang="en-US" altLang="ko-KR" sz="1600" dirty="0">
              <a:latin typeface="+mj-lt"/>
              <a:ea typeface="Arial Unicode MS"/>
              <a:cs typeface="Arial" pitchFamily="34" charset="0"/>
            </a:endParaRPr>
          </a:p>
        </p:txBody>
      </p:sp>
      <p:pic>
        <p:nvPicPr>
          <p:cNvPr id="51204" name="Picture 2" descr="https://eservices.nsdl.com/SecureWeb/themes/IdeasTopNew.gif"/>
          <p:cNvPicPr>
            <a:picLocks noChangeAspect="1" noChangeArrowheads="1"/>
          </p:cNvPicPr>
          <p:nvPr/>
        </p:nvPicPr>
        <p:blipFill>
          <a:blip r:embed="rId3">
            <a:extLst>
              <a:ext uri="{28A0092B-C50C-407E-A947-70E740481C1C}">
                <a14:useLocalDpi xmlns:a14="http://schemas.microsoft.com/office/drawing/2010/main" val="0"/>
              </a:ext>
            </a:extLst>
          </a:blip>
          <a:srcRect l="34715" t="21690" r="44682" b="35612"/>
          <a:stretch>
            <a:fillRect/>
          </a:stretch>
        </p:blipFill>
        <p:spPr bwMode="auto">
          <a:xfrm>
            <a:off x="4859338" y="1660207"/>
            <a:ext cx="896937" cy="327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4" descr="Image result for nsdl speed e"/>
          <p:cNvPicPr>
            <a:picLocks noChangeAspect="1" noChangeArrowheads="1"/>
          </p:cNvPicPr>
          <p:nvPr/>
        </p:nvPicPr>
        <p:blipFill>
          <a:blip r:embed="rId4" cstate="print">
            <a:extLst>
              <a:ext uri="{28A0092B-C50C-407E-A947-70E740481C1C}">
                <a14:useLocalDpi xmlns:a14="http://schemas.microsoft.com/office/drawing/2010/main" val="0"/>
              </a:ext>
            </a:extLst>
          </a:blip>
          <a:srcRect l="36920" t="5203" r="35793" b="85483"/>
          <a:stretch>
            <a:fillRect/>
          </a:stretch>
        </p:blipFill>
        <p:spPr bwMode="auto">
          <a:xfrm>
            <a:off x="3340100" y="1640127"/>
            <a:ext cx="1055688" cy="368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7" name="Picture 20" descr="Image result for e voting icon"/>
          <p:cNvPicPr>
            <a:picLocks noChangeAspect="1" noChangeArrowheads="1"/>
          </p:cNvPicPr>
          <p:nvPr/>
        </p:nvPicPr>
        <p:blipFill>
          <a:blip r:embed="rId5" cstate="print">
            <a:extLst>
              <a:ext uri="{28A0092B-C50C-407E-A947-70E740481C1C}">
                <a14:useLocalDpi xmlns:a14="http://schemas.microsoft.com/office/drawing/2010/main" val="0"/>
              </a:ext>
            </a:extLst>
          </a:blip>
          <a:srcRect l="31854" t="20403" r="33936" b="20203"/>
          <a:stretch>
            <a:fillRect/>
          </a:stretch>
        </p:blipFill>
        <p:spPr bwMode="auto">
          <a:xfrm>
            <a:off x="3645340" y="2861277"/>
            <a:ext cx="242206" cy="441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Box 20">
            <a:extLst>
              <a:ext uri="{FF2B5EF4-FFF2-40B4-BE49-F238E27FC236}"/>
            </a:extLst>
          </p:cNvPr>
          <p:cNvSpPr txBox="1"/>
          <p:nvPr/>
        </p:nvSpPr>
        <p:spPr bwMode="auto">
          <a:xfrm>
            <a:off x="6227763" y="3240088"/>
            <a:ext cx="2895600" cy="1323439"/>
          </a:xfrm>
          <a:prstGeom prst="rect">
            <a:avLst/>
          </a:prstGeom>
          <a:noFill/>
        </p:spPr>
        <p:txBody>
          <a:bodyPr lIns="0">
            <a:spAutoFit/>
          </a:bodyPr>
          <a:lstStyle/>
          <a:p>
            <a:pPr marL="285750" indent="-285750" algn="just" fontAlgn="auto">
              <a:spcBef>
                <a:spcPts val="0"/>
              </a:spcBef>
              <a:spcAft>
                <a:spcPts val="0"/>
              </a:spcAft>
              <a:buFont typeface="Arial" panose="020B0604020202020204" pitchFamily="34" charset="0"/>
              <a:buChar char="•"/>
              <a:defRPr/>
            </a:pPr>
            <a:r>
              <a:rPr lang="en-US" altLang="ko-KR" sz="1600" dirty="0">
                <a:latin typeface="Calibri Light" panose="020F0302020204030204" pitchFamily="34" charset="0"/>
                <a:ea typeface="Arial Unicode MS"/>
                <a:cs typeface="Calibri Light" panose="020F0302020204030204" pitchFamily="34" charset="0"/>
              </a:rPr>
              <a:t>View holdings along with valuations</a:t>
            </a:r>
          </a:p>
          <a:p>
            <a:pPr marL="285750" indent="-285750" algn="just" fontAlgn="auto">
              <a:spcBef>
                <a:spcPts val="0"/>
              </a:spcBef>
              <a:spcAft>
                <a:spcPts val="0"/>
              </a:spcAft>
              <a:buFont typeface="Arial" panose="020B0604020202020204" pitchFamily="34" charset="0"/>
              <a:buChar char="•"/>
              <a:defRPr/>
            </a:pPr>
            <a:r>
              <a:rPr lang="en-US" altLang="ko-KR" sz="1600" dirty="0" smtClean="0">
                <a:latin typeface="Calibri Light" panose="020F0302020204030204" pitchFamily="34" charset="0"/>
                <a:ea typeface="Arial Unicode MS"/>
                <a:cs typeface="Calibri Light" panose="020F0302020204030204" pitchFamily="34" charset="0"/>
              </a:rPr>
              <a:t>Participate in e-Voting</a:t>
            </a:r>
            <a:endParaRPr lang="en-US" altLang="ko-KR" sz="1600" dirty="0">
              <a:latin typeface="Calibri Light" panose="020F0302020204030204" pitchFamily="34" charset="0"/>
              <a:ea typeface="Arial Unicode MS"/>
              <a:cs typeface="Calibri Light" panose="020F0302020204030204" pitchFamily="34" charset="0"/>
            </a:endParaRPr>
          </a:p>
          <a:p>
            <a:pPr marL="285750" indent="-285750" algn="just" fontAlgn="auto">
              <a:spcBef>
                <a:spcPts val="0"/>
              </a:spcBef>
              <a:spcAft>
                <a:spcPts val="0"/>
              </a:spcAft>
              <a:buFont typeface="Arial" panose="020B0604020202020204" pitchFamily="34" charset="0"/>
              <a:buChar char="•"/>
              <a:defRPr/>
            </a:pPr>
            <a:r>
              <a:rPr lang="en-US" altLang="ko-KR" sz="1600" dirty="0">
                <a:latin typeface="Calibri Light" panose="020F0302020204030204" pitchFamily="34" charset="0"/>
                <a:ea typeface="Arial Unicode MS"/>
                <a:cs typeface="Calibri Light" panose="020F0302020204030204" pitchFamily="34" charset="0"/>
              </a:rPr>
              <a:t>Confirmation of </a:t>
            </a:r>
            <a:r>
              <a:rPr lang="en-US" altLang="ko-KR" sz="1600" dirty="0" smtClean="0">
                <a:latin typeface="Calibri Light" panose="020F0302020204030204" pitchFamily="34" charset="0"/>
                <a:ea typeface="Arial Unicode MS"/>
                <a:cs typeface="Calibri Light" panose="020F0302020204030204" pitchFamily="34" charset="0"/>
              </a:rPr>
              <a:t>e-DIS</a:t>
            </a:r>
          </a:p>
          <a:p>
            <a:pPr marL="285750" indent="-285750" algn="just" fontAlgn="auto">
              <a:spcBef>
                <a:spcPts val="0"/>
              </a:spcBef>
              <a:spcAft>
                <a:spcPts val="0"/>
              </a:spcAft>
              <a:buFont typeface="Arial" panose="020B0604020202020204" pitchFamily="34" charset="0"/>
              <a:buChar char="•"/>
              <a:defRPr/>
            </a:pPr>
            <a:r>
              <a:rPr lang="en-US" altLang="ko-KR" sz="1600" dirty="0">
                <a:latin typeface="Calibri Light" panose="020F0302020204030204" pitchFamily="34" charset="0"/>
                <a:ea typeface="Arial Unicode MS"/>
                <a:cs typeface="Calibri Light" panose="020F0302020204030204" pitchFamily="34" charset="0"/>
              </a:rPr>
              <a:t>Register for </a:t>
            </a:r>
            <a:r>
              <a:rPr lang="en-US" altLang="ko-KR" sz="1600" dirty="0" err="1" smtClean="0">
                <a:latin typeface="Calibri Light" panose="020F0302020204030204" pitchFamily="34" charset="0"/>
                <a:ea typeface="Arial Unicode MS"/>
                <a:cs typeface="Calibri Light" panose="020F0302020204030204" pitchFamily="34" charset="0"/>
              </a:rPr>
              <a:t>IDeAS</a:t>
            </a:r>
            <a:endParaRPr lang="en-US" altLang="ko-KR" sz="1600" dirty="0">
              <a:latin typeface="Calibri Light" panose="020F0302020204030204" pitchFamily="34" charset="0"/>
              <a:ea typeface="Arial Unicode MS"/>
              <a:cs typeface="Calibri Light" panose="020F0302020204030204" pitchFamily="34" charset="0"/>
            </a:endParaRPr>
          </a:p>
        </p:txBody>
      </p:sp>
      <p:sp>
        <p:nvSpPr>
          <p:cNvPr id="51209" name="Rectangle 1"/>
          <p:cNvSpPr>
            <a:spLocks noChangeArrowheads="1"/>
          </p:cNvSpPr>
          <p:nvPr/>
        </p:nvSpPr>
        <p:spPr bwMode="auto">
          <a:xfrm>
            <a:off x="5735638" y="1822450"/>
            <a:ext cx="2746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ko-KR" b="1" dirty="0">
                <a:solidFill>
                  <a:srgbClr val="FFFFFF"/>
                </a:solidFill>
                <a:latin typeface="Arial" charset="0"/>
                <a:ea typeface="Arial Unicode MS" pitchFamily="34" charset="-128"/>
                <a:cs typeface="Arial Unicode MS" pitchFamily="34" charset="-128"/>
              </a:rPr>
              <a:t>*</a:t>
            </a:r>
            <a:endParaRPr lang="ko-KR" altLang="en-US" b="1">
              <a:solidFill>
                <a:srgbClr val="FFFFFF"/>
              </a:solidFill>
              <a:latin typeface="Arial" charset="0"/>
              <a:ea typeface="Arial Unicode MS" pitchFamily="34" charset="-128"/>
              <a:cs typeface="Arial Unicode MS" pitchFamily="34" charset="-128"/>
            </a:endParaRPr>
          </a:p>
        </p:txBody>
      </p:sp>
      <p:sp>
        <p:nvSpPr>
          <p:cNvPr id="3" name="Rectangle 2"/>
          <p:cNvSpPr/>
          <p:nvPr/>
        </p:nvSpPr>
        <p:spPr>
          <a:xfrm>
            <a:off x="2991047" y="4595396"/>
            <a:ext cx="3104953" cy="338554"/>
          </a:xfrm>
          <a:prstGeom prst="rect">
            <a:avLst/>
          </a:prstGeom>
        </p:spPr>
        <p:txBody>
          <a:bodyPr wrap="none">
            <a:spAutoFit/>
          </a:bodyPr>
          <a:lstStyle/>
          <a:p>
            <a:pPr algn="ctr">
              <a:defRPr/>
            </a:pPr>
            <a:r>
              <a:rPr lang="en-US" altLang="ko-KR" sz="1600" dirty="0">
                <a:solidFill>
                  <a:prstClr val="black">
                    <a:lumMod val="75000"/>
                    <a:lumOff val="25000"/>
                  </a:prstClr>
                </a:solidFill>
                <a:latin typeface="Calibri Light" panose="020F0302020204030204" pitchFamily="34" charset="0"/>
                <a:ea typeface="Arial Unicode MS"/>
                <a:cs typeface="Calibri Light" panose="020F0302020204030204" pitchFamily="34" charset="0"/>
              </a:rPr>
              <a:t>*Free for all demat account holders</a:t>
            </a:r>
            <a:endParaRPr lang="ko-KR" altLang="en-US" sz="1600" dirty="0">
              <a:solidFill>
                <a:prstClr val="black">
                  <a:lumMod val="75000"/>
                  <a:lumOff val="25000"/>
                </a:prstClr>
              </a:solidFill>
              <a:latin typeface="Calibri Light" panose="020F0302020204030204" pitchFamily="34" charset="0"/>
              <a:ea typeface="Arial Unicode MS"/>
              <a:cs typeface="Calibri Light" panose="020F0302020204030204" pitchFamily="34" charset="0"/>
            </a:endParaRPr>
          </a:p>
        </p:txBody>
      </p:sp>
      <p:pic>
        <p:nvPicPr>
          <p:cNvPr id="23"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r="50000"/>
          <a:stretch/>
        </p:blipFill>
        <p:spPr bwMode="auto">
          <a:xfrm>
            <a:off x="4911254" y="2930912"/>
            <a:ext cx="396552" cy="6848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76380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xfrm>
            <a:off x="228600" y="103188"/>
            <a:ext cx="7086600" cy="460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sz="2400" dirty="0">
                <a:latin typeface="Calibri" pitchFamily="34" charset="0"/>
                <a:ea typeface="+mn-ea"/>
                <a:cs typeface="Arial" charset="0"/>
              </a:rPr>
              <a:t>Be a Prudent Investor</a:t>
            </a:r>
          </a:p>
        </p:txBody>
      </p:sp>
      <p:grpSp>
        <p:nvGrpSpPr>
          <p:cNvPr id="48131" name="Group 1"/>
          <p:cNvGrpSpPr>
            <a:grpSpLocks/>
          </p:cNvGrpSpPr>
          <p:nvPr/>
        </p:nvGrpSpPr>
        <p:grpSpPr bwMode="auto">
          <a:xfrm>
            <a:off x="1143001" y="682625"/>
            <a:ext cx="7861299" cy="4251325"/>
            <a:chOff x="2019301" y="682625"/>
            <a:chExt cx="6984999" cy="4251325"/>
          </a:xfrm>
        </p:grpSpPr>
        <p:sp>
          <p:nvSpPr>
            <p:cNvPr id="27" name="Rectangle 26">
              <a:extLst>
                <a:ext uri="{FF2B5EF4-FFF2-40B4-BE49-F238E27FC236}"/>
              </a:extLst>
            </p:cNvPr>
            <p:cNvSpPr/>
            <p:nvPr/>
          </p:nvSpPr>
          <p:spPr>
            <a:xfrm>
              <a:off x="3807866" y="682625"/>
              <a:ext cx="5185149" cy="941388"/>
            </a:xfrm>
            <a:prstGeom prst="rect">
              <a:avLst/>
            </a:prstGeom>
            <a:noFill/>
            <a:ln w="12700" cap="flat" cmpd="sng" algn="ctr">
              <a:solidFill>
                <a:schemeClr val="bg2">
                  <a:lumMod val="50000"/>
                </a:schemeClr>
              </a:solidFill>
              <a:prstDash val="solid"/>
              <a:miter lim="800000"/>
            </a:ln>
            <a:effectLst/>
          </p:spPr>
          <p:txBody>
            <a:bodyPr anchor="ctr"/>
            <a:lstStyle/>
            <a:p>
              <a:pPr algn="ctr" defTabSz="914286" fontAlgn="auto">
                <a:spcBef>
                  <a:spcPts val="0"/>
                </a:spcBef>
                <a:spcAft>
                  <a:spcPts val="0"/>
                </a:spcAft>
                <a:defRPr/>
              </a:pPr>
              <a:endParaRPr lang="ko-KR" altLang="en-US" sz="2701" kern="0">
                <a:solidFill>
                  <a:prstClr val="white"/>
                </a:solidFill>
                <a:latin typeface="Arial"/>
                <a:ea typeface="Arial Unicode MS"/>
                <a:cs typeface="+mn-cs"/>
              </a:endParaRPr>
            </a:p>
          </p:txBody>
        </p:sp>
        <p:sp>
          <p:nvSpPr>
            <p:cNvPr id="28" name="Rectangle 27">
              <a:extLst>
                <a:ext uri="{FF2B5EF4-FFF2-40B4-BE49-F238E27FC236}"/>
              </a:extLst>
            </p:cNvPr>
            <p:cNvSpPr/>
            <p:nvPr/>
          </p:nvSpPr>
          <p:spPr>
            <a:xfrm>
              <a:off x="3807866" y="1785938"/>
              <a:ext cx="5185149" cy="941387"/>
            </a:xfrm>
            <a:prstGeom prst="rect">
              <a:avLst/>
            </a:prstGeom>
            <a:noFill/>
            <a:ln w="12700" cap="flat" cmpd="sng" algn="ctr">
              <a:solidFill>
                <a:schemeClr val="bg2">
                  <a:lumMod val="50000"/>
                </a:schemeClr>
              </a:solidFill>
              <a:prstDash val="solid"/>
              <a:miter lim="800000"/>
            </a:ln>
            <a:effectLst/>
          </p:spPr>
          <p:txBody>
            <a:bodyPr anchor="ctr"/>
            <a:lstStyle/>
            <a:p>
              <a:pPr algn="ctr" defTabSz="914286" fontAlgn="auto">
                <a:spcBef>
                  <a:spcPts val="0"/>
                </a:spcBef>
                <a:spcAft>
                  <a:spcPts val="0"/>
                </a:spcAft>
                <a:defRPr/>
              </a:pPr>
              <a:endParaRPr lang="ko-KR" altLang="en-US" sz="2701" kern="0">
                <a:solidFill>
                  <a:prstClr val="white"/>
                </a:solidFill>
                <a:latin typeface="Arial"/>
                <a:ea typeface="Arial Unicode MS"/>
                <a:cs typeface="+mn-cs"/>
              </a:endParaRPr>
            </a:p>
          </p:txBody>
        </p:sp>
        <p:sp>
          <p:nvSpPr>
            <p:cNvPr id="29" name="Rectangle 28">
              <a:extLst>
                <a:ext uri="{FF2B5EF4-FFF2-40B4-BE49-F238E27FC236}"/>
              </a:extLst>
            </p:cNvPr>
            <p:cNvSpPr/>
            <p:nvPr/>
          </p:nvSpPr>
          <p:spPr>
            <a:xfrm>
              <a:off x="3807866" y="2887663"/>
              <a:ext cx="5185149" cy="942975"/>
            </a:xfrm>
            <a:prstGeom prst="rect">
              <a:avLst/>
            </a:prstGeom>
            <a:noFill/>
            <a:ln w="12700" cap="flat" cmpd="sng" algn="ctr">
              <a:solidFill>
                <a:schemeClr val="bg2">
                  <a:lumMod val="50000"/>
                </a:schemeClr>
              </a:solidFill>
              <a:prstDash val="solid"/>
              <a:miter lim="800000"/>
            </a:ln>
            <a:effectLst/>
          </p:spPr>
          <p:txBody>
            <a:bodyPr anchor="ctr"/>
            <a:lstStyle/>
            <a:p>
              <a:pPr algn="ctr" defTabSz="914286" fontAlgn="auto">
                <a:spcBef>
                  <a:spcPts val="0"/>
                </a:spcBef>
                <a:spcAft>
                  <a:spcPts val="0"/>
                </a:spcAft>
                <a:defRPr/>
              </a:pPr>
              <a:endParaRPr lang="ko-KR" altLang="en-US" sz="2701" kern="0">
                <a:solidFill>
                  <a:prstClr val="white"/>
                </a:solidFill>
                <a:latin typeface="Arial"/>
                <a:ea typeface="Arial Unicode MS"/>
                <a:cs typeface="+mn-cs"/>
              </a:endParaRPr>
            </a:p>
          </p:txBody>
        </p:sp>
        <p:sp>
          <p:nvSpPr>
            <p:cNvPr id="30" name="Rectangle 29">
              <a:extLst>
                <a:ext uri="{FF2B5EF4-FFF2-40B4-BE49-F238E27FC236}"/>
              </a:extLst>
            </p:cNvPr>
            <p:cNvSpPr/>
            <p:nvPr/>
          </p:nvSpPr>
          <p:spPr>
            <a:xfrm>
              <a:off x="3807866" y="3992563"/>
              <a:ext cx="5185149" cy="941387"/>
            </a:xfrm>
            <a:prstGeom prst="rect">
              <a:avLst/>
            </a:prstGeom>
            <a:noFill/>
            <a:ln w="12700" cap="flat" cmpd="sng" algn="ctr">
              <a:solidFill>
                <a:schemeClr val="bg2">
                  <a:lumMod val="50000"/>
                </a:schemeClr>
              </a:solidFill>
              <a:prstDash val="solid"/>
              <a:miter lim="800000"/>
            </a:ln>
            <a:effectLst/>
          </p:spPr>
          <p:txBody>
            <a:bodyPr anchor="ctr"/>
            <a:lstStyle/>
            <a:p>
              <a:pPr algn="just" defTabSz="914286" fontAlgn="auto">
                <a:spcBef>
                  <a:spcPts val="0"/>
                </a:spcBef>
                <a:spcAft>
                  <a:spcPts val="0"/>
                </a:spcAft>
                <a:defRPr/>
              </a:pPr>
              <a:r>
                <a:rPr lang="en-IN" altLang="ko-KR" sz="1400" kern="0" dirty="0">
                  <a:latin typeface="Calibri Light" panose="020F0302020204030204" pitchFamily="34" charset="0"/>
                  <a:ea typeface="Arial Unicode MS"/>
                  <a:cs typeface="Calibri Light" panose="020F0302020204030204" pitchFamily="34" charset="0"/>
                </a:rPr>
                <a:t>Accept the DIS only if serial number is pre printed and Client ID is pre stamped or pre printed. Keep DIS in  safe custody.</a:t>
              </a:r>
            </a:p>
          </p:txBody>
        </p:sp>
        <p:sp>
          <p:nvSpPr>
            <p:cNvPr id="31" name="Isosceles Triangle 26">
              <a:extLst>
                <a:ext uri="{FF2B5EF4-FFF2-40B4-BE49-F238E27FC236}"/>
              </a:extLst>
            </p:cNvPr>
            <p:cNvSpPr/>
            <p:nvPr/>
          </p:nvSpPr>
          <p:spPr>
            <a:xfrm rot="16200000">
              <a:off x="1903665" y="810955"/>
              <a:ext cx="2036763" cy="1780103"/>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1197213 w 2205213"/>
                <a:gd name="connsiteY0" fmla="*/ 1064702 h 1064702"/>
                <a:gd name="connsiteX1" fmla="*/ 0 w 2205213"/>
                <a:gd name="connsiteY1" fmla="*/ 0 h 1064702"/>
                <a:gd name="connsiteX2" fmla="*/ 2205213 w 2205213"/>
                <a:gd name="connsiteY2" fmla="*/ 1064702 h 1064702"/>
                <a:gd name="connsiteX3" fmla="*/ 1197213 w 2205213"/>
                <a:gd name="connsiteY3" fmla="*/ 1064702 h 1064702"/>
                <a:gd name="connsiteX0" fmla="*/ 1180481 w 2188481"/>
                <a:gd name="connsiteY0" fmla="*/ 1064702 h 1064702"/>
                <a:gd name="connsiteX1" fmla="*/ 0 w 2188481"/>
                <a:gd name="connsiteY1" fmla="*/ 0 h 1064702"/>
                <a:gd name="connsiteX2" fmla="*/ 2188481 w 2188481"/>
                <a:gd name="connsiteY2" fmla="*/ 1064702 h 1064702"/>
                <a:gd name="connsiteX3" fmla="*/ 1180481 w 2188481"/>
                <a:gd name="connsiteY3" fmla="*/ 1064702 h 1064702"/>
                <a:gd name="connsiteX0" fmla="*/ 1172115 w 2180115"/>
                <a:gd name="connsiteY0" fmla="*/ 1067431 h 1067431"/>
                <a:gd name="connsiteX1" fmla="*/ 0 w 2180115"/>
                <a:gd name="connsiteY1" fmla="*/ 0 h 1067431"/>
                <a:gd name="connsiteX2" fmla="*/ 2180115 w 2180115"/>
                <a:gd name="connsiteY2" fmla="*/ 1067431 h 1067431"/>
                <a:gd name="connsiteX3" fmla="*/ 1172115 w 2180115"/>
                <a:gd name="connsiteY3" fmla="*/ 1067431 h 1067431"/>
              </a:gdLst>
              <a:ahLst/>
              <a:cxnLst>
                <a:cxn ang="0">
                  <a:pos x="connsiteX0" y="connsiteY0"/>
                </a:cxn>
                <a:cxn ang="0">
                  <a:pos x="connsiteX1" y="connsiteY1"/>
                </a:cxn>
                <a:cxn ang="0">
                  <a:pos x="connsiteX2" y="connsiteY2"/>
                </a:cxn>
                <a:cxn ang="0">
                  <a:pos x="connsiteX3" y="connsiteY3"/>
                </a:cxn>
              </a:cxnLst>
              <a:rect l="l" t="t" r="r" b="b"/>
              <a:pathLst>
                <a:path w="2180115" h="1067431">
                  <a:moveTo>
                    <a:pt x="1172115" y="1067431"/>
                  </a:moveTo>
                  <a:lnTo>
                    <a:pt x="0" y="0"/>
                  </a:lnTo>
                  <a:lnTo>
                    <a:pt x="2180115" y="1067431"/>
                  </a:lnTo>
                  <a:lnTo>
                    <a:pt x="1172115" y="1067431"/>
                  </a:lnTo>
                  <a:close/>
                </a:path>
              </a:pathLst>
            </a:custGeom>
            <a:noFill/>
            <a:ln w="12700" cap="flat" cmpd="sng" algn="ctr">
              <a:solidFill>
                <a:schemeClr val="bg2">
                  <a:lumMod val="50000"/>
                </a:schemeClr>
              </a:solidFill>
              <a:prstDash val="solid"/>
              <a:miter lim="800000"/>
            </a:ln>
            <a:effectLst/>
          </p:spPr>
          <p:txBody>
            <a:bodyPr anchor="ctr"/>
            <a:lstStyle/>
            <a:p>
              <a:pPr algn="ctr" defTabSz="914286" fontAlgn="auto">
                <a:spcBef>
                  <a:spcPts val="0"/>
                </a:spcBef>
                <a:spcAft>
                  <a:spcPts val="0"/>
                </a:spcAft>
                <a:defRPr/>
              </a:pPr>
              <a:endParaRPr lang="ko-KR" altLang="en-US" sz="2701" kern="0">
                <a:solidFill>
                  <a:prstClr val="white"/>
                </a:solidFill>
                <a:latin typeface="Arial"/>
                <a:ea typeface="Arial Unicode MS"/>
                <a:cs typeface="+mn-cs"/>
              </a:endParaRPr>
            </a:p>
          </p:txBody>
        </p:sp>
        <p:sp>
          <p:nvSpPr>
            <p:cNvPr id="32" name="Isosceles Triangle 48">
              <a:extLst>
                <a:ext uri="{FF2B5EF4-FFF2-40B4-BE49-F238E27FC236}"/>
              </a:extLst>
            </p:cNvPr>
            <p:cNvSpPr/>
            <p:nvPr/>
          </p:nvSpPr>
          <p:spPr>
            <a:xfrm rot="16200000">
              <a:off x="2414050" y="1391188"/>
              <a:ext cx="1003300" cy="1792798"/>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112693 w 1120693"/>
                <a:gd name="connsiteY0" fmla="*/ 1075334 h 1075334"/>
                <a:gd name="connsiteX1" fmla="*/ 0 w 1120693"/>
                <a:gd name="connsiteY1" fmla="*/ 0 h 1075334"/>
                <a:gd name="connsiteX2" fmla="*/ 1120693 w 1120693"/>
                <a:gd name="connsiteY2" fmla="*/ 1075334 h 1075334"/>
                <a:gd name="connsiteX3" fmla="*/ 112693 w 1120693"/>
                <a:gd name="connsiteY3" fmla="*/ 1075334 h 1075334"/>
                <a:gd name="connsiteX0" fmla="*/ 83413 w 1091413"/>
                <a:gd name="connsiteY0" fmla="*/ 1072603 h 1072603"/>
                <a:gd name="connsiteX1" fmla="*/ 0 w 1091413"/>
                <a:gd name="connsiteY1" fmla="*/ 0 h 1072603"/>
                <a:gd name="connsiteX2" fmla="*/ 1091413 w 1091413"/>
                <a:gd name="connsiteY2" fmla="*/ 1072603 h 1072603"/>
                <a:gd name="connsiteX3" fmla="*/ 83413 w 1091413"/>
                <a:gd name="connsiteY3" fmla="*/ 1072603 h 1072603"/>
                <a:gd name="connsiteX0" fmla="*/ 79231 w 1087231"/>
                <a:gd name="connsiteY0" fmla="*/ 1069873 h 1069873"/>
                <a:gd name="connsiteX1" fmla="*/ 0 w 1087231"/>
                <a:gd name="connsiteY1" fmla="*/ 0 h 1069873"/>
                <a:gd name="connsiteX2" fmla="*/ 1087231 w 1087231"/>
                <a:gd name="connsiteY2" fmla="*/ 1069873 h 1069873"/>
                <a:gd name="connsiteX3" fmla="*/ 79231 w 1087231"/>
                <a:gd name="connsiteY3" fmla="*/ 1069873 h 1069873"/>
                <a:gd name="connsiteX0" fmla="*/ 62499 w 1070499"/>
                <a:gd name="connsiteY0" fmla="*/ 1075334 h 1075334"/>
                <a:gd name="connsiteX1" fmla="*/ 0 w 1070499"/>
                <a:gd name="connsiteY1" fmla="*/ 0 h 1075334"/>
                <a:gd name="connsiteX2" fmla="*/ 1070499 w 1070499"/>
                <a:gd name="connsiteY2" fmla="*/ 1075334 h 1075334"/>
                <a:gd name="connsiteX3" fmla="*/ 62499 w 1070499"/>
                <a:gd name="connsiteY3" fmla="*/ 1075334 h 1075334"/>
                <a:gd name="connsiteX0" fmla="*/ 66683 w 1074683"/>
                <a:gd name="connsiteY0" fmla="*/ 1075332 h 1075332"/>
                <a:gd name="connsiteX1" fmla="*/ 0 w 1074683"/>
                <a:gd name="connsiteY1" fmla="*/ 0 h 1075332"/>
                <a:gd name="connsiteX2" fmla="*/ 1074683 w 1074683"/>
                <a:gd name="connsiteY2" fmla="*/ 1075332 h 1075332"/>
                <a:gd name="connsiteX3" fmla="*/ 66683 w 1074683"/>
                <a:gd name="connsiteY3" fmla="*/ 1075332 h 1075332"/>
              </a:gdLst>
              <a:ahLst/>
              <a:cxnLst>
                <a:cxn ang="0">
                  <a:pos x="connsiteX0" y="connsiteY0"/>
                </a:cxn>
                <a:cxn ang="0">
                  <a:pos x="connsiteX1" y="connsiteY1"/>
                </a:cxn>
                <a:cxn ang="0">
                  <a:pos x="connsiteX2" y="connsiteY2"/>
                </a:cxn>
                <a:cxn ang="0">
                  <a:pos x="connsiteX3" y="connsiteY3"/>
                </a:cxn>
              </a:cxnLst>
              <a:rect l="l" t="t" r="r" b="b"/>
              <a:pathLst>
                <a:path w="1074683" h="1075332">
                  <a:moveTo>
                    <a:pt x="66683" y="1075332"/>
                  </a:moveTo>
                  <a:lnTo>
                    <a:pt x="0" y="0"/>
                  </a:lnTo>
                  <a:lnTo>
                    <a:pt x="1074683" y="1075332"/>
                  </a:lnTo>
                  <a:lnTo>
                    <a:pt x="66683" y="1075332"/>
                  </a:lnTo>
                  <a:close/>
                </a:path>
              </a:pathLst>
            </a:custGeom>
            <a:noFill/>
            <a:ln w="12700" cap="flat" cmpd="sng" algn="ctr">
              <a:solidFill>
                <a:schemeClr val="bg2">
                  <a:lumMod val="50000"/>
                </a:schemeClr>
              </a:solidFill>
              <a:prstDash val="solid"/>
              <a:miter lim="800000"/>
            </a:ln>
            <a:effectLst/>
          </p:spPr>
          <p:txBody>
            <a:bodyPr anchor="ctr"/>
            <a:lstStyle/>
            <a:p>
              <a:pPr algn="ctr" defTabSz="914286" fontAlgn="auto">
                <a:spcBef>
                  <a:spcPts val="0"/>
                </a:spcBef>
                <a:spcAft>
                  <a:spcPts val="0"/>
                </a:spcAft>
                <a:defRPr/>
              </a:pPr>
              <a:endParaRPr lang="ko-KR" altLang="en-US" sz="2701" kern="0">
                <a:solidFill>
                  <a:prstClr val="white"/>
                </a:solidFill>
                <a:latin typeface="Arial"/>
                <a:ea typeface="Arial Unicode MS"/>
                <a:cs typeface="+mn-cs"/>
              </a:endParaRPr>
            </a:p>
          </p:txBody>
        </p:sp>
        <p:sp>
          <p:nvSpPr>
            <p:cNvPr id="33" name="Isosceles Triangle 49">
              <a:extLst>
                <a:ext uri="{FF2B5EF4-FFF2-40B4-BE49-F238E27FC236}"/>
              </a:extLst>
            </p:cNvPr>
            <p:cNvSpPr/>
            <p:nvPr/>
          </p:nvSpPr>
          <p:spPr>
            <a:xfrm rot="16200000">
              <a:off x="2416342" y="2434882"/>
              <a:ext cx="1000125" cy="1791387"/>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0 w 1035624"/>
                <a:gd name="connsiteY0" fmla="*/ 1085967 h 1085967"/>
                <a:gd name="connsiteX1" fmla="*/ 1035624 w 1035624"/>
                <a:gd name="connsiteY1" fmla="*/ 0 h 1085967"/>
                <a:gd name="connsiteX2" fmla="*/ 1008000 w 1035624"/>
                <a:gd name="connsiteY2" fmla="*/ 1085967 h 1085967"/>
                <a:gd name="connsiteX3" fmla="*/ 0 w 1035624"/>
                <a:gd name="connsiteY3" fmla="*/ 1085967 h 1085967"/>
                <a:gd name="connsiteX0" fmla="*/ 0 w 1060722"/>
                <a:gd name="connsiteY0" fmla="*/ 1075043 h 1075043"/>
                <a:gd name="connsiteX1" fmla="*/ 1060722 w 1060722"/>
                <a:gd name="connsiteY1" fmla="*/ 0 h 1075043"/>
                <a:gd name="connsiteX2" fmla="*/ 1008000 w 1060722"/>
                <a:gd name="connsiteY2" fmla="*/ 1075043 h 1075043"/>
                <a:gd name="connsiteX3" fmla="*/ 0 w 1060722"/>
                <a:gd name="connsiteY3" fmla="*/ 1075043 h 1075043"/>
                <a:gd name="connsiteX0" fmla="*/ 0 w 1069087"/>
                <a:gd name="connsiteY0" fmla="*/ 1075043 h 1075043"/>
                <a:gd name="connsiteX1" fmla="*/ 1069087 w 1069087"/>
                <a:gd name="connsiteY1" fmla="*/ 0 h 1075043"/>
                <a:gd name="connsiteX2" fmla="*/ 1008000 w 1069087"/>
                <a:gd name="connsiteY2" fmla="*/ 1075043 h 1075043"/>
                <a:gd name="connsiteX3" fmla="*/ 0 w 1069087"/>
                <a:gd name="connsiteY3" fmla="*/ 1075043 h 1075043"/>
              </a:gdLst>
              <a:ahLst/>
              <a:cxnLst>
                <a:cxn ang="0">
                  <a:pos x="connsiteX0" y="connsiteY0"/>
                </a:cxn>
                <a:cxn ang="0">
                  <a:pos x="connsiteX1" y="connsiteY1"/>
                </a:cxn>
                <a:cxn ang="0">
                  <a:pos x="connsiteX2" y="connsiteY2"/>
                </a:cxn>
                <a:cxn ang="0">
                  <a:pos x="connsiteX3" y="connsiteY3"/>
                </a:cxn>
              </a:cxnLst>
              <a:rect l="l" t="t" r="r" b="b"/>
              <a:pathLst>
                <a:path w="1069087" h="1075043">
                  <a:moveTo>
                    <a:pt x="0" y="1075043"/>
                  </a:moveTo>
                  <a:lnTo>
                    <a:pt x="1069087" y="0"/>
                  </a:lnTo>
                  <a:lnTo>
                    <a:pt x="1008000" y="1075043"/>
                  </a:lnTo>
                  <a:lnTo>
                    <a:pt x="0" y="1075043"/>
                  </a:lnTo>
                  <a:close/>
                </a:path>
              </a:pathLst>
            </a:custGeom>
            <a:noFill/>
            <a:ln w="12700" cap="flat" cmpd="sng" algn="ctr">
              <a:solidFill>
                <a:schemeClr val="bg2">
                  <a:lumMod val="50000"/>
                </a:schemeClr>
              </a:solidFill>
              <a:prstDash val="solid"/>
              <a:miter lim="800000"/>
            </a:ln>
            <a:effectLst/>
          </p:spPr>
          <p:txBody>
            <a:bodyPr anchor="ctr"/>
            <a:lstStyle/>
            <a:p>
              <a:pPr algn="ctr" defTabSz="914286" fontAlgn="auto">
                <a:spcBef>
                  <a:spcPts val="0"/>
                </a:spcBef>
                <a:spcAft>
                  <a:spcPts val="0"/>
                </a:spcAft>
                <a:defRPr/>
              </a:pPr>
              <a:endParaRPr lang="ko-KR" altLang="en-US" sz="2701" kern="0" dirty="0">
                <a:solidFill>
                  <a:prstClr val="white"/>
                </a:solidFill>
                <a:latin typeface="Arial"/>
                <a:ea typeface="Arial Unicode MS"/>
                <a:cs typeface="+mn-cs"/>
              </a:endParaRPr>
            </a:p>
          </p:txBody>
        </p:sp>
        <p:sp>
          <p:nvSpPr>
            <p:cNvPr id="34" name="Isosceles Triangle 50">
              <a:extLst>
                <a:ext uri="{FF2B5EF4-FFF2-40B4-BE49-F238E27FC236}"/>
              </a:extLst>
            </p:cNvPr>
            <p:cNvSpPr/>
            <p:nvPr/>
          </p:nvSpPr>
          <p:spPr>
            <a:xfrm rot="16200000">
              <a:off x="1911338" y="3033189"/>
              <a:ext cx="2025650" cy="1775872"/>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0 w 2109512"/>
                <a:gd name="connsiteY0" fmla="*/ 1054069 h 1054069"/>
                <a:gd name="connsiteX1" fmla="*/ 2109512 w 2109512"/>
                <a:gd name="connsiteY1" fmla="*/ 0 h 1054069"/>
                <a:gd name="connsiteX2" fmla="*/ 1008000 w 2109512"/>
                <a:gd name="connsiteY2" fmla="*/ 1054069 h 1054069"/>
                <a:gd name="connsiteX3" fmla="*/ 0 w 2109512"/>
                <a:gd name="connsiteY3" fmla="*/ 1054069 h 1054069"/>
                <a:gd name="connsiteX0" fmla="*/ 0 w 2172255"/>
                <a:gd name="connsiteY0" fmla="*/ 1064989 h 1064989"/>
                <a:gd name="connsiteX1" fmla="*/ 2172255 w 2172255"/>
                <a:gd name="connsiteY1" fmla="*/ 0 h 1064989"/>
                <a:gd name="connsiteX2" fmla="*/ 1008000 w 2172255"/>
                <a:gd name="connsiteY2" fmla="*/ 1064989 h 1064989"/>
                <a:gd name="connsiteX3" fmla="*/ 0 w 2172255"/>
                <a:gd name="connsiteY3" fmla="*/ 1064989 h 1064989"/>
                <a:gd name="connsiteX0" fmla="*/ 0 w 2168072"/>
                <a:gd name="connsiteY0" fmla="*/ 1064989 h 1064989"/>
                <a:gd name="connsiteX1" fmla="*/ 2168072 w 2168072"/>
                <a:gd name="connsiteY1" fmla="*/ 0 h 1064989"/>
                <a:gd name="connsiteX2" fmla="*/ 1008000 w 2168072"/>
                <a:gd name="connsiteY2" fmla="*/ 1064989 h 1064989"/>
                <a:gd name="connsiteX3" fmla="*/ 0 w 2168072"/>
                <a:gd name="connsiteY3" fmla="*/ 1064989 h 1064989"/>
              </a:gdLst>
              <a:ahLst/>
              <a:cxnLst>
                <a:cxn ang="0">
                  <a:pos x="connsiteX0" y="connsiteY0"/>
                </a:cxn>
                <a:cxn ang="0">
                  <a:pos x="connsiteX1" y="connsiteY1"/>
                </a:cxn>
                <a:cxn ang="0">
                  <a:pos x="connsiteX2" y="connsiteY2"/>
                </a:cxn>
                <a:cxn ang="0">
                  <a:pos x="connsiteX3" y="connsiteY3"/>
                </a:cxn>
              </a:cxnLst>
              <a:rect l="l" t="t" r="r" b="b"/>
              <a:pathLst>
                <a:path w="2168072" h="1064989">
                  <a:moveTo>
                    <a:pt x="0" y="1064989"/>
                  </a:moveTo>
                  <a:lnTo>
                    <a:pt x="2168072" y="0"/>
                  </a:lnTo>
                  <a:lnTo>
                    <a:pt x="1008000" y="1064989"/>
                  </a:lnTo>
                  <a:lnTo>
                    <a:pt x="0" y="1064989"/>
                  </a:lnTo>
                  <a:close/>
                </a:path>
              </a:pathLst>
            </a:custGeom>
            <a:noFill/>
            <a:ln w="12700" cap="flat" cmpd="sng" algn="ctr">
              <a:solidFill>
                <a:schemeClr val="bg2">
                  <a:lumMod val="50000"/>
                </a:schemeClr>
              </a:solidFill>
              <a:prstDash val="solid"/>
              <a:miter lim="800000"/>
            </a:ln>
            <a:effectLst/>
          </p:spPr>
          <p:txBody>
            <a:bodyPr anchor="ctr"/>
            <a:lstStyle/>
            <a:p>
              <a:pPr algn="ctr" defTabSz="914286" fontAlgn="auto">
                <a:spcBef>
                  <a:spcPts val="0"/>
                </a:spcBef>
                <a:spcAft>
                  <a:spcPts val="0"/>
                </a:spcAft>
                <a:defRPr/>
              </a:pPr>
              <a:endParaRPr lang="ko-KR" altLang="en-US" sz="2701" kern="0" dirty="0">
                <a:solidFill>
                  <a:prstClr val="white"/>
                </a:solidFill>
                <a:latin typeface="Arial"/>
                <a:ea typeface="Arial Unicode MS"/>
                <a:cs typeface="+mn-cs"/>
              </a:endParaRPr>
            </a:p>
          </p:txBody>
        </p:sp>
        <p:sp>
          <p:nvSpPr>
            <p:cNvPr id="36" name="TextBox 35">
              <a:extLst>
                <a:ext uri="{FF2B5EF4-FFF2-40B4-BE49-F238E27FC236}"/>
              </a:extLst>
            </p:cNvPr>
            <p:cNvSpPr txBox="1"/>
            <p:nvPr/>
          </p:nvSpPr>
          <p:spPr>
            <a:xfrm>
              <a:off x="3823383" y="766286"/>
              <a:ext cx="5092052" cy="738664"/>
            </a:xfrm>
            <a:prstGeom prst="rect">
              <a:avLst/>
            </a:prstGeom>
            <a:noFill/>
          </p:spPr>
          <p:txBody>
            <a:bodyPr wrap="square">
              <a:spAutoFit/>
            </a:bodyPr>
            <a:lstStyle/>
            <a:p>
              <a:pPr algn="just" defTabSz="914286" fontAlgn="auto">
                <a:spcBef>
                  <a:spcPts val="0"/>
                </a:spcBef>
                <a:spcAft>
                  <a:spcPts val="0"/>
                </a:spcAft>
                <a:defRPr/>
              </a:pPr>
              <a:r>
                <a:rPr lang="en-IN" altLang="en-US" sz="1400" dirty="0">
                  <a:latin typeface="Calibri Light" panose="020F0302020204030204" pitchFamily="34" charset="0"/>
                  <a:ea typeface="Arial Unicode MS"/>
                  <a:cs typeface="Calibri Light" panose="020F0302020204030204" pitchFamily="34" charset="0"/>
                </a:rPr>
                <a:t>Keep record of documents signed, account statements, contract notes received and payments made. Save important emails and take periodic back up of data.</a:t>
              </a:r>
            </a:p>
          </p:txBody>
        </p:sp>
        <p:sp>
          <p:nvSpPr>
            <p:cNvPr id="51" name="TextBox 50">
              <a:extLst>
                <a:ext uri="{FF2B5EF4-FFF2-40B4-BE49-F238E27FC236}"/>
              </a:extLst>
            </p:cNvPr>
            <p:cNvSpPr txBox="1"/>
            <p:nvPr/>
          </p:nvSpPr>
          <p:spPr>
            <a:xfrm>
              <a:off x="3823382" y="1995021"/>
              <a:ext cx="5165402" cy="523220"/>
            </a:xfrm>
            <a:prstGeom prst="rect">
              <a:avLst/>
            </a:prstGeom>
            <a:noFill/>
          </p:spPr>
          <p:txBody>
            <a:bodyPr wrap="square">
              <a:spAutoFit/>
            </a:bodyPr>
            <a:lstStyle/>
            <a:p>
              <a:pPr algn="just" defTabSz="914286" fontAlgn="auto">
                <a:spcBef>
                  <a:spcPts val="0"/>
                </a:spcBef>
                <a:spcAft>
                  <a:spcPts val="0"/>
                </a:spcAft>
                <a:defRPr/>
              </a:pPr>
              <a:r>
                <a:rPr lang="en-IN" altLang="en-US" sz="1400" dirty="0">
                  <a:latin typeface="Calibri Light" panose="020F0302020204030204" pitchFamily="34" charset="0"/>
                  <a:ea typeface="Arial Unicode MS"/>
                  <a:cs typeface="Calibri Light" panose="020F0302020204030204" pitchFamily="34" charset="0"/>
                </a:rPr>
                <a:t>Change password of your online accounts frequently. Never share OTP and PIN with any one. </a:t>
              </a:r>
            </a:p>
          </p:txBody>
        </p:sp>
        <p:sp>
          <p:nvSpPr>
            <p:cNvPr id="52" name="TextBox 51">
              <a:extLst>
                <a:ext uri="{FF2B5EF4-FFF2-40B4-BE49-F238E27FC236}"/>
              </a:extLst>
            </p:cNvPr>
            <p:cNvSpPr txBox="1"/>
            <p:nvPr/>
          </p:nvSpPr>
          <p:spPr>
            <a:xfrm>
              <a:off x="3823383" y="3068965"/>
              <a:ext cx="5180917" cy="523220"/>
            </a:xfrm>
            <a:prstGeom prst="rect">
              <a:avLst/>
            </a:prstGeom>
            <a:noFill/>
          </p:spPr>
          <p:txBody>
            <a:bodyPr>
              <a:spAutoFit/>
            </a:bodyPr>
            <a:lstStyle/>
            <a:p>
              <a:pPr algn="just" defTabSz="914286" fontAlgn="auto">
                <a:spcBef>
                  <a:spcPts val="0"/>
                </a:spcBef>
                <a:spcAft>
                  <a:spcPts val="0"/>
                </a:spcAft>
                <a:defRPr/>
              </a:pPr>
              <a:r>
                <a:rPr lang="en-IN" altLang="ko-KR" sz="1400" dirty="0">
                  <a:latin typeface="Calibri Light" panose="020F0302020204030204" pitchFamily="34" charset="0"/>
                  <a:ea typeface="Arial Unicode MS"/>
                  <a:cs typeface="Calibri Light" panose="020F0302020204030204" pitchFamily="34" charset="0"/>
                </a:rPr>
                <a:t>Read SMS, emails, letters, statements, bills sent by your broker, bank, DP and NSDL. These are sent to you to keep you updated. </a:t>
              </a:r>
            </a:p>
          </p:txBody>
        </p:sp>
      </p:grpSp>
      <p:pic>
        <p:nvPicPr>
          <p:cNvPr id="48132" name="Picture 2" descr="Image result for bulb ic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4413" y="2039938"/>
            <a:ext cx="1224636"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4247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bwMode="auto">
          <a:xfrm>
            <a:off x="228600" y="103188"/>
            <a:ext cx="7086600" cy="460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sz="2400" dirty="0">
                <a:latin typeface="Calibri" pitchFamily="34" charset="0"/>
                <a:ea typeface="+mn-ea"/>
                <a:cs typeface="Arial" charset="0"/>
              </a:rPr>
              <a:t>Be a Prudent Investor</a:t>
            </a:r>
          </a:p>
        </p:txBody>
      </p:sp>
      <p:grpSp>
        <p:nvGrpSpPr>
          <p:cNvPr id="48131" name="Group 1"/>
          <p:cNvGrpSpPr>
            <a:grpSpLocks/>
          </p:cNvGrpSpPr>
          <p:nvPr/>
        </p:nvGrpSpPr>
        <p:grpSpPr bwMode="auto">
          <a:xfrm>
            <a:off x="1143001" y="682625"/>
            <a:ext cx="7861299" cy="4251325"/>
            <a:chOff x="2019301" y="682625"/>
            <a:chExt cx="6984999" cy="4251325"/>
          </a:xfrm>
        </p:grpSpPr>
        <p:sp>
          <p:nvSpPr>
            <p:cNvPr id="27" name="Rectangle 26">
              <a:extLst>
                <a:ext uri="{FF2B5EF4-FFF2-40B4-BE49-F238E27FC236}"/>
              </a:extLst>
            </p:cNvPr>
            <p:cNvSpPr/>
            <p:nvPr/>
          </p:nvSpPr>
          <p:spPr>
            <a:xfrm>
              <a:off x="3807866" y="682625"/>
              <a:ext cx="5185149" cy="941388"/>
            </a:xfrm>
            <a:prstGeom prst="rect">
              <a:avLst/>
            </a:prstGeom>
            <a:noFill/>
            <a:ln w="12700" cap="flat" cmpd="sng" algn="ctr">
              <a:solidFill>
                <a:schemeClr val="bg2">
                  <a:lumMod val="50000"/>
                </a:schemeClr>
              </a:solidFill>
              <a:prstDash val="solid"/>
              <a:miter lim="800000"/>
            </a:ln>
            <a:effectLst/>
          </p:spPr>
          <p:txBody>
            <a:bodyPr anchor="ctr"/>
            <a:lstStyle/>
            <a:p>
              <a:pPr algn="ctr" defTabSz="914286" fontAlgn="auto">
                <a:spcBef>
                  <a:spcPts val="0"/>
                </a:spcBef>
                <a:spcAft>
                  <a:spcPts val="0"/>
                </a:spcAft>
                <a:defRPr/>
              </a:pPr>
              <a:endParaRPr lang="ko-KR" altLang="en-US" sz="2701" kern="0">
                <a:solidFill>
                  <a:prstClr val="white"/>
                </a:solidFill>
                <a:latin typeface="Arial"/>
                <a:ea typeface="Arial Unicode MS"/>
                <a:cs typeface="+mn-cs"/>
              </a:endParaRPr>
            </a:p>
          </p:txBody>
        </p:sp>
        <p:sp>
          <p:nvSpPr>
            <p:cNvPr id="28" name="Rectangle 27">
              <a:extLst>
                <a:ext uri="{FF2B5EF4-FFF2-40B4-BE49-F238E27FC236}"/>
              </a:extLst>
            </p:cNvPr>
            <p:cNvSpPr/>
            <p:nvPr/>
          </p:nvSpPr>
          <p:spPr>
            <a:xfrm>
              <a:off x="3807866" y="1785938"/>
              <a:ext cx="5185149" cy="941387"/>
            </a:xfrm>
            <a:prstGeom prst="rect">
              <a:avLst/>
            </a:prstGeom>
            <a:noFill/>
            <a:ln w="12700" cap="flat" cmpd="sng" algn="ctr">
              <a:solidFill>
                <a:schemeClr val="bg2">
                  <a:lumMod val="50000"/>
                </a:schemeClr>
              </a:solidFill>
              <a:prstDash val="solid"/>
              <a:miter lim="800000"/>
            </a:ln>
            <a:effectLst/>
          </p:spPr>
          <p:txBody>
            <a:bodyPr anchor="ctr"/>
            <a:lstStyle/>
            <a:p>
              <a:pPr algn="ctr" defTabSz="914286" fontAlgn="auto">
                <a:spcBef>
                  <a:spcPts val="0"/>
                </a:spcBef>
                <a:spcAft>
                  <a:spcPts val="0"/>
                </a:spcAft>
                <a:defRPr/>
              </a:pPr>
              <a:endParaRPr lang="ko-KR" altLang="en-US" sz="2701" kern="0">
                <a:solidFill>
                  <a:prstClr val="white"/>
                </a:solidFill>
                <a:latin typeface="Arial"/>
                <a:ea typeface="Arial Unicode MS"/>
                <a:cs typeface="+mn-cs"/>
              </a:endParaRPr>
            </a:p>
          </p:txBody>
        </p:sp>
        <p:sp>
          <p:nvSpPr>
            <p:cNvPr id="29" name="Rectangle 28">
              <a:extLst>
                <a:ext uri="{FF2B5EF4-FFF2-40B4-BE49-F238E27FC236}"/>
              </a:extLst>
            </p:cNvPr>
            <p:cNvSpPr/>
            <p:nvPr/>
          </p:nvSpPr>
          <p:spPr>
            <a:xfrm>
              <a:off x="3807866" y="2887663"/>
              <a:ext cx="5185149" cy="942975"/>
            </a:xfrm>
            <a:prstGeom prst="rect">
              <a:avLst/>
            </a:prstGeom>
            <a:noFill/>
            <a:ln w="12700" cap="flat" cmpd="sng" algn="ctr">
              <a:solidFill>
                <a:schemeClr val="bg2">
                  <a:lumMod val="50000"/>
                </a:schemeClr>
              </a:solidFill>
              <a:prstDash val="solid"/>
              <a:miter lim="800000"/>
            </a:ln>
            <a:effectLst/>
          </p:spPr>
          <p:txBody>
            <a:bodyPr anchor="ctr"/>
            <a:lstStyle/>
            <a:p>
              <a:pPr algn="ctr" defTabSz="914286" fontAlgn="auto">
                <a:spcBef>
                  <a:spcPts val="0"/>
                </a:spcBef>
                <a:spcAft>
                  <a:spcPts val="0"/>
                </a:spcAft>
                <a:defRPr/>
              </a:pPr>
              <a:endParaRPr lang="ko-KR" altLang="en-US" sz="2701" kern="0">
                <a:solidFill>
                  <a:prstClr val="white"/>
                </a:solidFill>
                <a:latin typeface="Arial"/>
                <a:ea typeface="Arial Unicode MS"/>
                <a:cs typeface="+mn-cs"/>
              </a:endParaRPr>
            </a:p>
          </p:txBody>
        </p:sp>
        <p:sp>
          <p:nvSpPr>
            <p:cNvPr id="30" name="Rectangle 29">
              <a:extLst>
                <a:ext uri="{FF2B5EF4-FFF2-40B4-BE49-F238E27FC236}"/>
              </a:extLst>
            </p:cNvPr>
            <p:cNvSpPr/>
            <p:nvPr/>
          </p:nvSpPr>
          <p:spPr>
            <a:xfrm>
              <a:off x="3807866" y="3992563"/>
              <a:ext cx="5185149" cy="941387"/>
            </a:xfrm>
            <a:prstGeom prst="rect">
              <a:avLst/>
            </a:prstGeom>
            <a:noFill/>
            <a:ln w="12700" cap="flat" cmpd="sng" algn="ctr">
              <a:solidFill>
                <a:schemeClr val="bg2">
                  <a:lumMod val="50000"/>
                </a:schemeClr>
              </a:solidFill>
              <a:prstDash val="solid"/>
              <a:miter lim="800000"/>
            </a:ln>
            <a:effectLst/>
          </p:spPr>
          <p:txBody>
            <a:bodyPr anchor="ctr"/>
            <a:lstStyle/>
            <a:p>
              <a:pPr algn="just" defTabSz="914286" fontAlgn="auto">
                <a:spcBef>
                  <a:spcPts val="0"/>
                </a:spcBef>
                <a:spcAft>
                  <a:spcPts val="0"/>
                </a:spcAft>
                <a:defRPr/>
              </a:pPr>
              <a:r>
                <a:rPr lang="en-IN" altLang="ko-KR" sz="1400" kern="0" dirty="0">
                  <a:latin typeface="Calibri Light" panose="020F0302020204030204" pitchFamily="34" charset="0"/>
                  <a:ea typeface="Arial Unicode MS"/>
                  <a:cs typeface="Calibri Light" panose="020F0302020204030204" pitchFamily="34" charset="0"/>
                </a:rPr>
                <a:t>Schedule of Awareness Programs, Registration and Feedback facilities are available at </a:t>
              </a:r>
              <a:r>
                <a:rPr lang="en-IN" altLang="ko-KR" sz="1400" kern="0" dirty="0" smtClean="0">
                  <a:latin typeface="Calibri Light" panose="020F0302020204030204" pitchFamily="34" charset="0"/>
                  <a:ea typeface="Arial Unicode MS"/>
                  <a:cs typeface="Calibri Light" panose="020F0302020204030204" pitchFamily="34" charset="0"/>
                  <a:hlinkClick r:id="rId2"/>
                </a:rPr>
                <a:t>www.nsdl.co.in</a:t>
              </a:r>
              <a:r>
                <a:rPr lang="en-IN" altLang="ko-KR" sz="1400" kern="0" dirty="0" smtClean="0">
                  <a:latin typeface="Calibri Light" panose="020F0302020204030204" pitchFamily="34" charset="0"/>
                  <a:ea typeface="Arial Unicode MS"/>
                  <a:cs typeface="Calibri Light" panose="020F0302020204030204" pitchFamily="34" charset="0"/>
                </a:rPr>
                <a:t> </a:t>
              </a:r>
              <a:endParaRPr lang="en-IN" altLang="ko-KR" sz="1400" kern="0" dirty="0">
                <a:latin typeface="Calibri Light" panose="020F0302020204030204" pitchFamily="34" charset="0"/>
                <a:ea typeface="Arial Unicode MS"/>
                <a:cs typeface="Calibri Light" panose="020F0302020204030204" pitchFamily="34" charset="0"/>
              </a:endParaRPr>
            </a:p>
          </p:txBody>
        </p:sp>
        <p:sp>
          <p:nvSpPr>
            <p:cNvPr id="31" name="Isosceles Triangle 26">
              <a:extLst>
                <a:ext uri="{FF2B5EF4-FFF2-40B4-BE49-F238E27FC236}"/>
              </a:extLst>
            </p:cNvPr>
            <p:cNvSpPr/>
            <p:nvPr/>
          </p:nvSpPr>
          <p:spPr>
            <a:xfrm rot="16200000">
              <a:off x="1903665" y="810955"/>
              <a:ext cx="2036763" cy="1780103"/>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1197213 w 2205213"/>
                <a:gd name="connsiteY0" fmla="*/ 1064702 h 1064702"/>
                <a:gd name="connsiteX1" fmla="*/ 0 w 2205213"/>
                <a:gd name="connsiteY1" fmla="*/ 0 h 1064702"/>
                <a:gd name="connsiteX2" fmla="*/ 2205213 w 2205213"/>
                <a:gd name="connsiteY2" fmla="*/ 1064702 h 1064702"/>
                <a:gd name="connsiteX3" fmla="*/ 1197213 w 2205213"/>
                <a:gd name="connsiteY3" fmla="*/ 1064702 h 1064702"/>
                <a:gd name="connsiteX0" fmla="*/ 1180481 w 2188481"/>
                <a:gd name="connsiteY0" fmla="*/ 1064702 h 1064702"/>
                <a:gd name="connsiteX1" fmla="*/ 0 w 2188481"/>
                <a:gd name="connsiteY1" fmla="*/ 0 h 1064702"/>
                <a:gd name="connsiteX2" fmla="*/ 2188481 w 2188481"/>
                <a:gd name="connsiteY2" fmla="*/ 1064702 h 1064702"/>
                <a:gd name="connsiteX3" fmla="*/ 1180481 w 2188481"/>
                <a:gd name="connsiteY3" fmla="*/ 1064702 h 1064702"/>
                <a:gd name="connsiteX0" fmla="*/ 1172115 w 2180115"/>
                <a:gd name="connsiteY0" fmla="*/ 1067431 h 1067431"/>
                <a:gd name="connsiteX1" fmla="*/ 0 w 2180115"/>
                <a:gd name="connsiteY1" fmla="*/ 0 h 1067431"/>
                <a:gd name="connsiteX2" fmla="*/ 2180115 w 2180115"/>
                <a:gd name="connsiteY2" fmla="*/ 1067431 h 1067431"/>
                <a:gd name="connsiteX3" fmla="*/ 1172115 w 2180115"/>
                <a:gd name="connsiteY3" fmla="*/ 1067431 h 1067431"/>
              </a:gdLst>
              <a:ahLst/>
              <a:cxnLst>
                <a:cxn ang="0">
                  <a:pos x="connsiteX0" y="connsiteY0"/>
                </a:cxn>
                <a:cxn ang="0">
                  <a:pos x="connsiteX1" y="connsiteY1"/>
                </a:cxn>
                <a:cxn ang="0">
                  <a:pos x="connsiteX2" y="connsiteY2"/>
                </a:cxn>
                <a:cxn ang="0">
                  <a:pos x="connsiteX3" y="connsiteY3"/>
                </a:cxn>
              </a:cxnLst>
              <a:rect l="l" t="t" r="r" b="b"/>
              <a:pathLst>
                <a:path w="2180115" h="1067431">
                  <a:moveTo>
                    <a:pt x="1172115" y="1067431"/>
                  </a:moveTo>
                  <a:lnTo>
                    <a:pt x="0" y="0"/>
                  </a:lnTo>
                  <a:lnTo>
                    <a:pt x="2180115" y="1067431"/>
                  </a:lnTo>
                  <a:lnTo>
                    <a:pt x="1172115" y="1067431"/>
                  </a:lnTo>
                  <a:close/>
                </a:path>
              </a:pathLst>
            </a:custGeom>
            <a:noFill/>
            <a:ln w="12700" cap="flat" cmpd="sng" algn="ctr">
              <a:solidFill>
                <a:schemeClr val="bg2">
                  <a:lumMod val="50000"/>
                </a:schemeClr>
              </a:solidFill>
              <a:prstDash val="solid"/>
              <a:miter lim="800000"/>
            </a:ln>
            <a:effectLst/>
          </p:spPr>
          <p:txBody>
            <a:bodyPr anchor="ctr"/>
            <a:lstStyle/>
            <a:p>
              <a:pPr algn="ctr" defTabSz="914286" fontAlgn="auto">
                <a:spcBef>
                  <a:spcPts val="0"/>
                </a:spcBef>
                <a:spcAft>
                  <a:spcPts val="0"/>
                </a:spcAft>
                <a:defRPr/>
              </a:pPr>
              <a:endParaRPr lang="ko-KR" altLang="en-US" sz="2701" kern="0">
                <a:solidFill>
                  <a:prstClr val="white"/>
                </a:solidFill>
                <a:latin typeface="Arial"/>
                <a:ea typeface="Arial Unicode MS"/>
                <a:cs typeface="+mn-cs"/>
              </a:endParaRPr>
            </a:p>
          </p:txBody>
        </p:sp>
        <p:sp>
          <p:nvSpPr>
            <p:cNvPr id="32" name="Isosceles Triangle 48">
              <a:extLst>
                <a:ext uri="{FF2B5EF4-FFF2-40B4-BE49-F238E27FC236}"/>
              </a:extLst>
            </p:cNvPr>
            <p:cNvSpPr/>
            <p:nvPr/>
          </p:nvSpPr>
          <p:spPr>
            <a:xfrm rot="16200000">
              <a:off x="2414050" y="1391188"/>
              <a:ext cx="1003300" cy="1792798"/>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112693 w 1120693"/>
                <a:gd name="connsiteY0" fmla="*/ 1075334 h 1075334"/>
                <a:gd name="connsiteX1" fmla="*/ 0 w 1120693"/>
                <a:gd name="connsiteY1" fmla="*/ 0 h 1075334"/>
                <a:gd name="connsiteX2" fmla="*/ 1120693 w 1120693"/>
                <a:gd name="connsiteY2" fmla="*/ 1075334 h 1075334"/>
                <a:gd name="connsiteX3" fmla="*/ 112693 w 1120693"/>
                <a:gd name="connsiteY3" fmla="*/ 1075334 h 1075334"/>
                <a:gd name="connsiteX0" fmla="*/ 83413 w 1091413"/>
                <a:gd name="connsiteY0" fmla="*/ 1072603 h 1072603"/>
                <a:gd name="connsiteX1" fmla="*/ 0 w 1091413"/>
                <a:gd name="connsiteY1" fmla="*/ 0 h 1072603"/>
                <a:gd name="connsiteX2" fmla="*/ 1091413 w 1091413"/>
                <a:gd name="connsiteY2" fmla="*/ 1072603 h 1072603"/>
                <a:gd name="connsiteX3" fmla="*/ 83413 w 1091413"/>
                <a:gd name="connsiteY3" fmla="*/ 1072603 h 1072603"/>
                <a:gd name="connsiteX0" fmla="*/ 79231 w 1087231"/>
                <a:gd name="connsiteY0" fmla="*/ 1069873 h 1069873"/>
                <a:gd name="connsiteX1" fmla="*/ 0 w 1087231"/>
                <a:gd name="connsiteY1" fmla="*/ 0 h 1069873"/>
                <a:gd name="connsiteX2" fmla="*/ 1087231 w 1087231"/>
                <a:gd name="connsiteY2" fmla="*/ 1069873 h 1069873"/>
                <a:gd name="connsiteX3" fmla="*/ 79231 w 1087231"/>
                <a:gd name="connsiteY3" fmla="*/ 1069873 h 1069873"/>
                <a:gd name="connsiteX0" fmla="*/ 62499 w 1070499"/>
                <a:gd name="connsiteY0" fmla="*/ 1075334 h 1075334"/>
                <a:gd name="connsiteX1" fmla="*/ 0 w 1070499"/>
                <a:gd name="connsiteY1" fmla="*/ 0 h 1075334"/>
                <a:gd name="connsiteX2" fmla="*/ 1070499 w 1070499"/>
                <a:gd name="connsiteY2" fmla="*/ 1075334 h 1075334"/>
                <a:gd name="connsiteX3" fmla="*/ 62499 w 1070499"/>
                <a:gd name="connsiteY3" fmla="*/ 1075334 h 1075334"/>
                <a:gd name="connsiteX0" fmla="*/ 66683 w 1074683"/>
                <a:gd name="connsiteY0" fmla="*/ 1075332 h 1075332"/>
                <a:gd name="connsiteX1" fmla="*/ 0 w 1074683"/>
                <a:gd name="connsiteY1" fmla="*/ 0 h 1075332"/>
                <a:gd name="connsiteX2" fmla="*/ 1074683 w 1074683"/>
                <a:gd name="connsiteY2" fmla="*/ 1075332 h 1075332"/>
                <a:gd name="connsiteX3" fmla="*/ 66683 w 1074683"/>
                <a:gd name="connsiteY3" fmla="*/ 1075332 h 1075332"/>
              </a:gdLst>
              <a:ahLst/>
              <a:cxnLst>
                <a:cxn ang="0">
                  <a:pos x="connsiteX0" y="connsiteY0"/>
                </a:cxn>
                <a:cxn ang="0">
                  <a:pos x="connsiteX1" y="connsiteY1"/>
                </a:cxn>
                <a:cxn ang="0">
                  <a:pos x="connsiteX2" y="connsiteY2"/>
                </a:cxn>
                <a:cxn ang="0">
                  <a:pos x="connsiteX3" y="connsiteY3"/>
                </a:cxn>
              </a:cxnLst>
              <a:rect l="l" t="t" r="r" b="b"/>
              <a:pathLst>
                <a:path w="1074683" h="1075332">
                  <a:moveTo>
                    <a:pt x="66683" y="1075332"/>
                  </a:moveTo>
                  <a:lnTo>
                    <a:pt x="0" y="0"/>
                  </a:lnTo>
                  <a:lnTo>
                    <a:pt x="1074683" y="1075332"/>
                  </a:lnTo>
                  <a:lnTo>
                    <a:pt x="66683" y="1075332"/>
                  </a:lnTo>
                  <a:close/>
                </a:path>
              </a:pathLst>
            </a:custGeom>
            <a:noFill/>
            <a:ln w="12700" cap="flat" cmpd="sng" algn="ctr">
              <a:solidFill>
                <a:schemeClr val="bg2">
                  <a:lumMod val="50000"/>
                </a:schemeClr>
              </a:solidFill>
              <a:prstDash val="solid"/>
              <a:miter lim="800000"/>
            </a:ln>
            <a:effectLst/>
          </p:spPr>
          <p:txBody>
            <a:bodyPr anchor="ctr"/>
            <a:lstStyle/>
            <a:p>
              <a:pPr algn="ctr" defTabSz="914286" fontAlgn="auto">
                <a:spcBef>
                  <a:spcPts val="0"/>
                </a:spcBef>
                <a:spcAft>
                  <a:spcPts val="0"/>
                </a:spcAft>
                <a:defRPr/>
              </a:pPr>
              <a:endParaRPr lang="ko-KR" altLang="en-US" sz="2701" kern="0">
                <a:solidFill>
                  <a:prstClr val="white"/>
                </a:solidFill>
                <a:latin typeface="Arial"/>
                <a:ea typeface="Arial Unicode MS"/>
                <a:cs typeface="+mn-cs"/>
              </a:endParaRPr>
            </a:p>
          </p:txBody>
        </p:sp>
        <p:sp>
          <p:nvSpPr>
            <p:cNvPr id="33" name="Isosceles Triangle 49">
              <a:extLst>
                <a:ext uri="{FF2B5EF4-FFF2-40B4-BE49-F238E27FC236}"/>
              </a:extLst>
            </p:cNvPr>
            <p:cNvSpPr/>
            <p:nvPr/>
          </p:nvSpPr>
          <p:spPr>
            <a:xfrm rot="16200000">
              <a:off x="2416342" y="2434882"/>
              <a:ext cx="1000125" cy="1791387"/>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0 w 1035624"/>
                <a:gd name="connsiteY0" fmla="*/ 1085967 h 1085967"/>
                <a:gd name="connsiteX1" fmla="*/ 1035624 w 1035624"/>
                <a:gd name="connsiteY1" fmla="*/ 0 h 1085967"/>
                <a:gd name="connsiteX2" fmla="*/ 1008000 w 1035624"/>
                <a:gd name="connsiteY2" fmla="*/ 1085967 h 1085967"/>
                <a:gd name="connsiteX3" fmla="*/ 0 w 1035624"/>
                <a:gd name="connsiteY3" fmla="*/ 1085967 h 1085967"/>
                <a:gd name="connsiteX0" fmla="*/ 0 w 1060722"/>
                <a:gd name="connsiteY0" fmla="*/ 1075043 h 1075043"/>
                <a:gd name="connsiteX1" fmla="*/ 1060722 w 1060722"/>
                <a:gd name="connsiteY1" fmla="*/ 0 h 1075043"/>
                <a:gd name="connsiteX2" fmla="*/ 1008000 w 1060722"/>
                <a:gd name="connsiteY2" fmla="*/ 1075043 h 1075043"/>
                <a:gd name="connsiteX3" fmla="*/ 0 w 1060722"/>
                <a:gd name="connsiteY3" fmla="*/ 1075043 h 1075043"/>
                <a:gd name="connsiteX0" fmla="*/ 0 w 1069087"/>
                <a:gd name="connsiteY0" fmla="*/ 1075043 h 1075043"/>
                <a:gd name="connsiteX1" fmla="*/ 1069087 w 1069087"/>
                <a:gd name="connsiteY1" fmla="*/ 0 h 1075043"/>
                <a:gd name="connsiteX2" fmla="*/ 1008000 w 1069087"/>
                <a:gd name="connsiteY2" fmla="*/ 1075043 h 1075043"/>
                <a:gd name="connsiteX3" fmla="*/ 0 w 1069087"/>
                <a:gd name="connsiteY3" fmla="*/ 1075043 h 1075043"/>
              </a:gdLst>
              <a:ahLst/>
              <a:cxnLst>
                <a:cxn ang="0">
                  <a:pos x="connsiteX0" y="connsiteY0"/>
                </a:cxn>
                <a:cxn ang="0">
                  <a:pos x="connsiteX1" y="connsiteY1"/>
                </a:cxn>
                <a:cxn ang="0">
                  <a:pos x="connsiteX2" y="connsiteY2"/>
                </a:cxn>
                <a:cxn ang="0">
                  <a:pos x="connsiteX3" y="connsiteY3"/>
                </a:cxn>
              </a:cxnLst>
              <a:rect l="l" t="t" r="r" b="b"/>
              <a:pathLst>
                <a:path w="1069087" h="1075043">
                  <a:moveTo>
                    <a:pt x="0" y="1075043"/>
                  </a:moveTo>
                  <a:lnTo>
                    <a:pt x="1069087" y="0"/>
                  </a:lnTo>
                  <a:lnTo>
                    <a:pt x="1008000" y="1075043"/>
                  </a:lnTo>
                  <a:lnTo>
                    <a:pt x="0" y="1075043"/>
                  </a:lnTo>
                  <a:close/>
                </a:path>
              </a:pathLst>
            </a:custGeom>
            <a:noFill/>
            <a:ln w="12700" cap="flat" cmpd="sng" algn="ctr">
              <a:solidFill>
                <a:schemeClr val="bg2">
                  <a:lumMod val="50000"/>
                </a:schemeClr>
              </a:solidFill>
              <a:prstDash val="solid"/>
              <a:miter lim="800000"/>
            </a:ln>
            <a:effectLst/>
          </p:spPr>
          <p:txBody>
            <a:bodyPr anchor="ctr"/>
            <a:lstStyle/>
            <a:p>
              <a:pPr algn="ctr" defTabSz="914286" fontAlgn="auto">
                <a:spcBef>
                  <a:spcPts val="0"/>
                </a:spcBef>
                <a:spcAft>
                  <a:spcPts val="0"/>
                </a:spcAft>
                <a:defRPr/>
              </a:pPr>
              <a:endParaRPr lang="ko-KR" altLang="en-US" sz="2701" kern="0" dirty="0">
                <a:solidFill>
                  <a:prstClr val="white"/>
                </a:solidFill>
                <a:latin typeface="Arial"/>
                <a:ea typeface="Arial Unicode MS"/>
                <a:cs typeface="+mn-cs"/>
              </a:endParaRPr>
            </a:p>
          </p:txBody>
        </p:sp>
        <p:sp>
          <p:nvSpPr>
            <p:cNvPr id="34" name="Isosceles Triangle 50">
              <a:extLst>
                <a:ext uri="{FF2B5EF4-FFF2-40B4-BE49-F238E27FC236}"/>
              </a:extLst>
            </p:cNvPr>
            <p:cNvSpPr/>
            <p:nvPr/>
          </p:nvSpPr>
          <p:spPr>
            <a:xfrm rot="16200000">
              <a:off x="1911338" y="3033189"/>
              <a:ext cx="2025650" cy="1775872"/>
            </a:xfrm>
            <a:custGeom>
              <a:avLst/>
              <a:gdLst>
                <a:gd name="connsiteX0" fmla="*/ 0 w 1008000"/>
                <a:gd name="connsiteY0" fmla="*/ 1096600 h 1096600"/>
                <a:gd name="connsiteX1" fmla="*/ 131856 w 1008000"/>
                <a:gd name="connsiteY1" fmla="*/ 0 h 1096600"/>
                <a:gd name="connsiteX2" fmla="*/ 1008000 w 1008000"/>
                <a:gd name="connsiteY2" fmla="*/ 1096600 h 1096600"/>
                <a:gd name="connsiteX3" fmla="*/ 0 w 1008000"/>
                <a:gd name="connsiteY3" fmla="*/ 1096600 h 1096600"/>
                <a:gd name="connsiteX0" fmla="*/ 0 w 2109512"/>
                <a:gd name="connsiteY0" fmla="*/ 1054069 h 1054069"/>
                <a:gd name="connsiteX1" fmla="*/ 2109512 w 2109512"/>
                <a:gd name="connsiteY1" fmla="*/ 0 h 1054069"/>
                <a:gd name="connsiteX2" fmla="*/ 1008000 w 2109512"/>
                <a:gd name="connsiteY2" fmla="*/ 1054069 h 1054069"/>
                <a:gd name="connsiteX3" fmla="*/ 0 w 2109512"/>
                <a:gd name="connsiteY3" fmla="*/ 1054069 h 1054069"/>
                <a:gd name="connsiteX0" fmla="*/ 0 w 2172255"/>
                <a:gd name="connsiteY0" fmla="*/ 1064989 h 1064989"/>
                <a:gd name="connsiteX1" fmla="*/ 2172255 w 2172255"/>
                <a:gd name="connsiteY1" fmla="*/ 0 h 1064989"/>
                <a:gd name="connsiteX2" fmla="*/ 1008000 w 2172255"/>
                <a:gd name="connsiteY2" fmla="*/ 1064989 h 1064989"/>
                <a:gd name="connsiteX3" fmla="*/ 0 w 2172255"/>
                <a:gd name="connsiteY3" fmla="*/ 1064989 h 1064989"/>
                <a:gd name="connsiteX0" fmla="*/ 0 w 2168072"/>
                <a:gd name="connsiteY0" fmla="*/ 1064989 h 1064989"/>
                <a:gd name="connsiteX1" fmla="*/ 2168072 w 2168072"/>
                <a:gd name="connsiteY1" fmla="*/ 0 h 1064989"/>
                <a:gd name="connsiteX2" fmla="*/ 1008000 w 2168072"/>
                <a:gd name="connsiteY2" fmla="*/ 1064989 h 1064989"/>
                <a:gd name="connsiteX3" fmla="*/ 0 w 2168072"/>
                <a:gd name="connsiteY3" fmla="*/ 1064989 h 1064989"/>
              </a:gdLst>
              <a:ahLst/>
              <a:cxnLst>
                <a:cxn ang="0">
                  <a:pos x="connsiteX0" y="connsiteY0"/>
                </a:cxn>
                <a:cxn ang="0">
                  <a:pos x="connsiteX1" y="connsiteY1"/>
                </a:cxn>
                <a:cxn ang="0">
                  <a:pos x="connsiteX2" y="connsiteY2"/>
                </a:cxn>
                <a:cxn ang="0">
                  <a:pos x="connsiteX3" y="connsiteY3"/>
                </a:cxn>
              </a:cxnLst>
              <a:rect l="l" t="t" r="r" b="b"/>
              <a:pathLst>
                <a:path w="2168072" h="1064989">
                  <a:moveTo>
                    <a:pt x="0" y="1064989"/>
                  </a:moveTo>
                  <a:lnTo>
                    <a:pt x="2168072" y="0"/>
                  </a:lnTo>
                  <a:lnTo>
                    <a:pt x="1008000" y="1064989"/>
                  </a:lnTo>
                  <a:lnTo>
                    <a:pt x="0" y="1064989"/>
                  </a:lnTo>
                  <a:close/>
                </a:path>
              </a:pathLst>
            </a:custGeom>
            <a:noFill/>
            <a:ln w="12700" cap="flat" cmpd="sng" algn="ctr">
              <a:solidFill>
                <a:schemeClr val="bg2">
                  <a:lumMod val="50000"/>
                </a:schemeClr>
              </a:solidFill>
              <a:prstDash val="solid"/>
              <a:miter lim="800000"/>
            </a:ln>
            <a:effectLst/>
          </p:spPr>
          <p:txBody>
            <a:bodyPr anchor="ctr"/>
            <a:lstStyle/>
            <a:p>
              <a:pPr algn="ctr" defTabSz="914286" fontAlgn="auto">
                <a:spcBef>
                  <a:spcPts val="0"/>
                </a:spcBef>
                <a:spcAft>
                  <a:spcPts val="0"/>
                </a:spcAft>
                <a:defRPr/>
              </a:pPr>
              <a:endParaRPr lang="ko-KR" altLang="en-US" sz="2701" kern="0" dirty="0">
                <a:solidFill>
                  <a:prstClr val="white"/>
                </a:solidFill>
                <a:latin typeface="Arial"/>
                <a:ea typeface="Arial Unicode MS"/>
                <a:cs typeface="+mn-cs"/>
              </a:endParaRPr>
            </a:p>
          </p:txBody>
        </p:sp>
        <p:sp>
          <p:nvSpPr>
            <p:cNvPr id="36" name="TextBox 35">
              <a:extLst>
                <a:ext uri="{FF2B5EF4-FFF2-40B4-BE49-F238E27FC236}"/>
              </a:extLst>
            </p:cNvPr>
            <p:cNvSpPr txBox="1"/>
            <p:nvPr/>
          </p:nvSpPr>
          <p:spPr>
            <a:xfrm>
              <a:off x="3823383" y="905530"/>
              <a:ext cx="5092052" cy="523220"/>
            </a:xfrm>
            <a:prstGeom prst="rect">
              <a:avLst/>
            </a:prstGeom>
            <a:noFill/>
          </p:spPr>
          <p:txBody>
            <a:bodyPr wrap="square">
              <a:spAutoFit/>
            </a:bodyPr>
            <a:lstStyle/>
            <a:p>
              <a:pPr algn="just" defTabSz="914286" fontAlgn="auto">
                <a:spcBef>
                  <a:spcPts val="0"/>
                </a:spcBef>
                <a:spcAft>
                  <a:spcPts val="0"/>
                </a:spcAft>
                <a:defRPr/>
              </a:pPr>
              <a:r>
                <a:rPr lang="en-IN" altLang="en-US" sz="1400" dirty="0">
                  <a:latin typeface="Calibri Light" panose="020F0302020204030204" pitchFamily="34" charset="0"/>
                  <a:ea typeface="Arial Unicode MS"/>
                  <a:cs typeface="Calibri Light" panose="020F0302020204030204" pitchFamily="34" charset="0"/>
                </a:rPr>
                <a:t>Inform your DP about any change in your Personal Information such as address, bank account </a:t>
              </a:r>
              <a:r>
                <a:rPr lang="en-IN" altLang="en-US" sz="1400" dirty="0" smtClean="0">
                  <a:latin typeface="Calibri Light" panose="020F0302020204030204" pitchFamily="34" charset="0"/>
                  <a:ea typeface="Arial Unicode MS"/>
                  <a:cs typeface="Calibri Light" panose="020F0302020204030204" pitchFamily="34" charset="0"/>
                </a:rPr>
                <a:t>immediately. </a:t>
              </a:r>
              <a:endParaRPr lang="en-IN" altLang="en-US" sz="1400" dirty="0">
                <a:latin typeface="Calibri Light" panose="020F0302020204030204" pitchFamily="34" charset="0"/>
                <a:ea typeface="Arial Unicode MS"/>
                <a:cs typeface="Calibri Light" panose="020F0302020204030204" pitchFamily="34" charset="0"/>
              </a:endParaRPr>
            </a:p>
          </p:txBody>
        </p:sp>
        <p:sp>
          <p:nvSpPr>
            <p:cNvPr id="51" name="TextBox 50">
              <a:extLst>
                <a:ext uri="{FF2B5EF4-FFF2-40B4-BE49-F238E27FC236}"/>
              </a:extLst>
            </p:cNvPr>
            <p:cNvSpPr txBox="1"/>
            <p:nvPr/>
          </p:nvSpPr>
          <p:spPr>
            <a:xfrm>
              <a:off x="3823382" y="1885950"/>
              <a:ext cx="5165402" cy="738664"/>
            </a:xfrm>
            <a:prstGeom prst="rect">
              <a:avLst/>
            </a:prstGeom>
            <a:noFill/>
          </p:spPr>
          <p:txBody>
            <a:bodyPr wrap="square">
              <a:spAutoFit/>
            </a:bodyPr>
            <a:lstStyle/>
            <a:p>
              <a:pPr algn="just" defTabSz="914286" fontAlgn="auto">
                <a:spcBef>
                  <a:spcPts val="0"/>
                </a:spcBef>
                <a:spcAft>
                  <a:spcPts val="0"/>
                </a:spcAft>
                <a:defRPr/>
              </a:pPr>
              <a:r>
                <a:rPr lang="en-IN" altLang="en-US" sz="1400" dirty="0">
                  <a:latin typeface="Calibri Light" panose="020F0302020204030204" pitchFamily="34" charset="0"/>
                  <a:ea typeface="Arial Unicode MS"/>
                  <a:cs typeface="Calibri Light" panose="020F0302020204030204" pitchFamily="34" charset="0"/>
                </a:rPr>
                <a:t>Always mention your Mobile Number and email ID in account opening form and keep them updated. Do not act on Unsolicited SMS and emails providing Tips, stock recommendations, assured returns etc</a:t>
              </a:r>
              <a:r>
                <a:rPr lang="en-IN" altLang="en-US" sz="1400" dirty="0" smtClean="0">
                  <a:latin typeface="Calibri Light" panose="020F0302020204030204" pitchFamily="34" charset="0"/>
                  <a:ea typeface="Arial Unicode MS"/>
                  <a:cs typeface="Calibri Light" panose="020F0302020204030204" pitchFamily="34" charset="0"/>
                </a:rPr>
                <a:t>.</a:t>
              </a:r>
              <a:endParaRPr lang="en-IN" altLang="en-US" sz="1400" dirty="0">
                <a:latin typeface="Calibri Light" panose="020F0302020204030204" pitchFamily="34" charset="0"/>
                <a:ea typeface="Arial Unicode MS"/>
                <a:cs typeface="Calibri Light" panose="020F0302020204030204" pitchFamily="34" charset="0"/>
              </a:endParaRPr>
            </a:p>
          </p:txBody>
        </p:sp>
        <p:sp>
          <p:nvSpPr>
            <p:cNvPr id="52" name="TextBox 51">
              <a:extLst>
                <a:ext uri="{FF2B5EF4-FFF2-40B4-BE49-F238E27FC236}"/>
              </a:extLst>
            </p:cNvPr>
            <p:cNvSpPr txBox="1"/>
            <p:nvPr/>
          </p:nvSpPr>
          <p:spPr>
            <a:xfrm>
              <a:off x="3823383" y="3068965"/>
              <a:ext cx="5180917" cy="523220"/>
            </a:xfrm>
            <a:prstGeom prst="rect">
              <a:avLst/>
            </a:prstGeom>
            <a:noFill/>
          </p:spPr>
          <p:txBody>
            <a:bodyPr>
              <a:spAutoFit/>
            </a:bodyPr>
            <a:lstStyle/>
            <a:p>
              <a:pPr algn="just" defTabSz="914286" fontAlgn="auto">
                <a:spcBef>
                  <a:spcPts val="0"/>
                </a:spcBef>
                <a:spcAft>
                  <a:spcPts val="0"/>
                </a:spcAft>
                <a:defRPr/>
              </a:pPr>
              <a:r>
                <a:rPr lang="en-IN" altLang="ko-KR" sz="1400" dirty="0">
                  <a:latin typeface="Calibri Light" panose="020F0302020204030204" pitchFamily="34" charset="0"/>
                  <a:ea typeface="Arial Unicode MS"/>
                  <a:cs typeface="Calibri Light" panose="020F0302020204030204" pitchFamily="34" charset="0"/>
                </a:rPr>
                <a:t>Our publications are available in Hindi, English and other languages at </a:t>
              </a:r>
              <a:r>
                <a:rPr lang="en-IN" altLang="ko-KR" sz="1400" dirty="0" smtClean="0">
                  <a:latin typeface="Calibri Light" panose="020F0302020204030204" pitchFamily="34" charset="0"/>
                  <a:ea typeface="Arial Unicode MS"/>
                  <a:cs typeface="Calibri Light" panose="020F0302020204030204" pitchFamily="34" charset="0"/>
                  <a:hlinkClick r:id="rId2"/>
                </a:rPr>
                <a:t>www.nsdl.co.in</a:t>
              </a:r>
              <a:r>
                <a:rPr lang="en-IN" altLang="ko-KR" sz="1400" dirty="0" smtClean="0">
                  <a:latin typeface="Calibri Light" panose="020F0302020204030204" pitchFamily="34" charset="0"/>
                  <a:ea typeface="Arial Unicode MS"/>
                  <a:cs typeface="Calibri Light" panose="020F0302020204030204" pitchFamily="34" charset="0"/>
                </a:rPr>
                <a:t> </a:t>
              </a:r>
              <a:r>
                <a:rPr lang="en-IN" altLang="ko-KR" sz="1400" dirty="0" smtClean="0">
                  <a:latin typeface="Calibri Light" panose="020F0302020204030204" pitchFamily="34" charset="0"/>
                  <a:ea typeface="Arial Unicode MS"/>
                  <a:cs typeface="Calibri Light" panose="020F0302020204030204" pitchFamily="34" charset="0"/>
                  <a:sym typeface="Wingdings" panose="05000000000000000000" pitchFamily="2" charset="2"/>
                </a:rPr>
                <a:t> </a:t>
              </a:r>
              <a:r>
                <a:rPr lang="en-IN" altLang="ko-KR" sz="1400" dirty="0" smtClean="0">
                  <a:latin typeface="Calibri Light" panose="020F0302020204030204" pitchFamily="34" charset="0"/>
                  <a:ea typeface="Arial Unicode MS"/>
                  <a:cs typeface="Calibri Light" panose="020F0302020204030204" pitchFamily="34" charset="0"/>
                </a:rPr>
                <a:t>Education</a:t>
              </a:r>
              <a:endParaRPr lang="en-IN" altLang="ko-KR" sz="1400" dirty="0">
                <a:latin typeface="Calibri Light" panose="020F0302020204030204" pitchFamily="34" charset="0"/>
                <a:ea typeface="Arial Unicode MS"/>
                <a:cs typeface="Calibri Light" panose="020F0302020204030204" pitchFamily="34" charset="0"/>
              </a:endParaRPr>
            </a:p>
          </p:txBody>
        </p:sp>
      </p:grpSp>
      <p:pic>
        <p:nvPicPr>
          <p:cNvPr id="48132" name="Picture 2" descr="Image result for bulb ic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4413" y="2039938"/>
            <a:ext cx="1224636" cy="149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089416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bwMode="auto">
          <a:xfrm>
            <a:off x="228600" y="103188"/>
            <a:ext cx="7086600" cy="460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dirty="0">
                <a:latin typeface="Calibri" pitchFamily="34" charset="0"/>
                <a:ea typeface="+mn-ea"/>
                <a:cs typeface="Arial" charset="0"/>
              </a:rPr>
              <a:t>NSDL Newsletter for Investors</a:t>
            </a:r>
          </a:p>
        </p:txBody>
      </p:sp>
      <p:graphicFrame>
        <p:nvGraphicFramePr>
          <p:cNvPr id="2" name="Diagram 1"/>
          <p:cNvGraphicFramePr/>
          <p:nvPr>
            <p:extLst>
              <p:ext uri="{D42A27DB-BD31-4B8C-83A1-F6EECF244321}">
                <p14:modId xmlns:p14="http://schemas.microsoft.com/office/powerpoint/2010/main" val="2666630152"/>
              </p:ext>
            </p:extLst>
          </p:nvPr>
        </p:nvGraphicFramePr>
        <p:xfrm>
          <a:off x="990600" y="4248150"/>
          <a:ext cx="7391400" cy="671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7348" name="Rectangle 1"/>
          <p:cNvSpPr>
            <a:spLocks noChangeArrowheads="1"/>
          </p:cNvSpPr>
          <p:nvPr/>
        </p:nvSpPr>
        <p:spPr bwMode="auto">
          <a:xfrm>
            <a:off x="0" y="731840"/>
            <a:ext cx="91440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buClr>
                <a:srgbClr val="743622"/>
              </a:buClr>
              <a:buSzPct val="150000"/>
            </a:pPr>
            <a:r>
              <a:rPr lang="en-US" altLang="en-US" b="1" dirty="0" smtClean="0">
                <a:latin typeface="Cambria" pitchFamily="18" charset="0"/>
              </a:rPr>
              <a:t>The Financial Kaleidoscope – Free monthly newsletter in </a:t>
            </a:r>
            <a:r>
              <a:rPr lang="hi-IN" altLang="en-US" b="1" dirty="0">
                <a:latin typeface="Cambria" pitchFamily="18" charset="0"/>
              </a:rPr>
              <a:t>हिंदी </a:t>
            </a:r>
            <a:r>
              <a:rPr lang="en-US" altLang="en-US" b="1" dirty="0" smtClean="0">
                <a:latin typeface="Cambria" pitchFamily="18" charset="0"/>
              </a:rPr>
              <a:t>Hindi and English </a:t>
            </a:r>
            <a:endParaRPr lang="en-US" altLang="en-US" b="1" dirty="0">
              <a:latin typeface="Cambria" pitchFamily="18" charset="0"/>
            </a:endParaRPr>
          </a:p>
        </p:txBody>
      </p:sp>
      <p:pic>
        <p:nvPicPr>
          <p:cNvPr id="3" name="Picture 2" descr="https://newtwb.s3.amazonaws.com/images/nsdlcoinsmart/editor_images/62702384-114b-41c8-afeb-ac387d15d0a2.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1111938"/>
            <a:ext cx="7867816" cy="12312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https://newtwb.s3.amazonaws.com/images/nsdlcoinsmart/editor_images/Untitled-1-02-0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62000" y="2343148"/>
            <a:ext cx="7867816" cy="17526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88605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bwMode="auto">
          <a:xfrm>
            <a:off x="228600" y="103188"/>
            <a:ext cx="7086600" cy="460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defRPr/>
            </a:pPr>
            <a:r>
              <a:rPr lang="en-US" altLang="en-US" dirty="0">
                <a:latin typeface="Calibri" pitchFamily="34" charset="0"/>
                <a:ea typeface="+mn-ea"/>
                <a:cs typeface="Arial" charset="0"/>
              </a:rPr>
              <a:t>Grievances Redressal</a:t>
            </a:r>
          </a:p>
        </p:txBody>
      </p:sp>
      <p:pic>
        <p:nvPicPr>
          <p:cNvPr id="57347" name="Picture 2" descr="Image result for complaint"/>
          <p:cNvPicPr>
            <a:picLocks noChangeAspect="1" noChangeArrowheads="1"/>
          </p:cNvPicPr>
          <p:nvPr/>
        </p:nvPicPr>
        <p:blipFill>
          <a:blip r:embed="rId2" cstate="print">
            <a:extLst>
              <a:ext uri="{28A0092B-C50C-407E-A947-70E740481C1C}">
                <a14:useLocalDpi xmlns:a14="http://schemas.microsoft.com/office/drawing/2010/main" val="0"/>
              </a:ext>
            </a:extLst>
          </a:blip>
          <a:srcRect l="19299" r="6358"/>
          <a:stretch>
            <a:fillRect/>
          </a:stretch>
        </p:blipFill>
        <p:spPr bwMode="auto">
          <a:xfrm>
            <a:off x="5791200" y="948956"/>
            <a:ext cx="3187700" cy="3552067"/>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arallelogram 3"/>
          <p:cNvSpPr/>
          <p:nvPr/>
        </p:nvSpPr>
        <p:spPr bwMode="auto">
          <a:xfrm>
            <a:off x="3454400" y="666750"/>
            <a:ext cx="1905000" cy="434975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 name="TextBox 2"/>
          <p:cNvSpPr txBox="1"/>
          <p:nvPr/>
        </p:nvSpPr>
        <p:spPr>
          <a:xfrm>
            <a:off x="228600" y="971550"/>
            <a:ext cx="5486400" cy="3831818"/>
          </a:xfrm>
          <a:prstGeom prst="rect">
            <a:avLst/>
          </a:prstGeom>
          <a:noFill/>
        </p:spPr>
        <p:txBody>
          <a:bodyPr wrap="square" rtlCol="0">
            <a:spAutoFit/>
          </a:bodyPr>
          <a:lstStyle/>
          <a:p>
            <a:pPr marL="342900" indent="-342900">
              <a:lnSpc>
                <a:spcPct val="150000"/>
              </a:lnSpc>
              <a:buFont typeface="+mj-lt"/>
              <a:buAutoNum type="arabicPeriod"/>
            </a:pPr>
            <a:r>
              <a:rPr lang="en-IN" dirty="0">
                <a:latin typeface="Calibri Light" panose="020F0302020204030204" pitchFamily="34" charset="0"/>
                <a:cs typeface="Calibri Light" panose="020F0302020204030204" pitchFamily="34" charset="0"/>
              </a:rPr>
              <a:t>Lodge your complaint with SEBI at </a:t>
            </a:r>
            <a:r>
              <a:rPr lang="en-IN" dirty="0">
                <a:latin typeface="Calibri Light" panose="020F0302020204030204" pitchFamily="34" charset="0"/>
                <a:cs typeface="Calibri Light" panose="020F0302020204030204" pitchFamily="34" charset="0"/>
                <a:hlinkClick r:id="rId3"/>
              </a:rPr>
              <a:t>www.scores.gov.in</a:t>
            </a:r>
            <a:r>
              <a:rPr lang="en-IN" dirty="0">
                <a:latin typeface="Calibri Light" panose="020F0302020204030204" pitchFamily="34" charset="0"/>
                <a:cs typeface="Calibri Light" panose="020F0302020204030204" pitchFamily="34" charset="0"/>
              </a:rPr>
              <a:t>/ or SEBI Mobile App</a:t>
            </a:r>
          </a:p>
          <a:p>
            <a:pPr marL="342900" indent="-342900">
              <a:lnSpc>
                <a:spcPct val="150000"/>
              </a:lnSpc>
              <a:buFont typeface="+mj-lt"/>
              <a:buAutoNum type="arabicPeriod"/>
            </a:pPr>
            <a:r>
              <a:rPr lang="en-IN" dirty="0">
                <a:latin typeface="Calibri Light" panose="020F0302020204030204" pitchFamily="34" charset="0"/>
                <a:cs typeface="Calibri Light" panose="020F0302020204030204" pitchFamily="34" charset="0"/>
              </a:rPr>
              <a:t>SEBI Toll free helpline  - 18002667575 / 1800227575 </a:t>
            </a:r>
          </a:p>
          <a:p>
            <a:pPr marL="342900" indent="-342900">
              <a:lnSpc>
                <a:spcPct val="150000"/>
              </a:lnSpc>
              <a:buFont typeface="+mj-lt"/>
              <a:buAutoNum type="arabicPeriod"/>
            </a:pPr>
            <a:r>
              <a:rPr lang="en-IN" dirty="0">
                <a:latin typeface="Calibri Light" panose="020F0302020204030204" pitchFamily="34" charset="0"/>
                <a:cs typeface="Calibri Light" panose="020F0302020204030204" pitchFamily="34" charset="0"/>
              </a:rPr>
              <a:t>NSDL Toll Free helpline  - 18001020990 / 1800224430 </a:t>
            </a:r>
          </a:p>
          <a:p>
            <a:pPr marL="342900" indent="-342900">
              <a:lnSpc>
                <a:spcPct val="150000"/>
              </a:lnSpc>
              <a:buFont typeface="+mj-lt"/>
              <a:buAutoNum type="arabicPeriod"/>
            </a:pPr>
            <a:r>
              <a:rPr lang="en-IN" dirty="0">
                <a:latin typeface="Calibri Light" panose="020F0302020204030204" pitchFamily="34" charset="0"/>
                <a:cs typeface="Calibri Light" panose="020F0302020204030204" pitchFamily="34" charset="0"/>
              </a:rPr>
              <a:t>Online submission of Grievances at  </a:t>
            </a:r>
            <a:r>
              <a:rPr lang="en-IN" dirty="0" smtClean="0">
                <a:latin typeface="Calibri Light" panose="020F0302020204030204" pitchFamily="34" charset="0"/>
                <a:cs typeface="Calibri Light" panose="020F0302020204030204" pitchFamily="34" charset="0"/>
              </a:rPr>
              <a:t>     </a:t>
            </a:r>
            <a:r>
              <a:rPr lang="en-IN" dirty="0" smtClean="0">
                <a:latin typeface="Calibri Light" panose="020F0302020204030204" pitchFamily="34" charset="0"/>
                <a:cs typeface="Calibri Light" panose="020F0302020204030204" pitchFamily="34" charset="0"/>
                <a:hlinkClick r:id="rId4"/>
              </a:rPr>
              <a:t>www.nsdl.co.in</a:t>
            </a:r>
            <a:r>
              <a:rPr lang="en-IN" dirty="0" smtClean="0">
                <a:latin typeface="Calibri Light" panose="020F0302020204030204" pitchFamily="34" charset="0"/>
                <a:cs typeface="Calibri Light" panose="020F0302020204030204" pitchFamily="34" charset="0"/>
              </a:rPr>
              <a:t>  </a:t>
            </a:r>
            <a:r>
              <a:rPr lang="en-IN" dirty="0">
                <a:latin typeface="Calibri Light" panose="020F0302020204030204" pitchFamily="34" charset="0"/>
                <a:cs typeface="Calibri Light" panose="020F0302020204030204" pitchFamily="34" charset="0"/>
              </a:rPr>
              <a:t>	 </a:t>
            </a:r>
            <a:r>
              <a:rPr lang="en-IN" dirty="0" smtClean="0">
                <a:latin typeface="Calibri Light" panose="020F0302020204030204" pitchFamily="34" charset="0"/>
                <a:cs typeface="Calibri Light" panose="020F0302020204030204" pitchFamily="34" charset="0"/>
              </a:rPr>
              <a:t>  Query </a:t>
            </a:r>
            <a:r>
              <a:rPr lang="en-IN" dirty="0">
                <a:latin typeface="Calibri Light" panose="020F0302020204030204" pitchFamily="34" charset="0"/>
                <a:cs typeface="Calibri Light" panose="020F0302020204030204" pitchFamily="34" charset="0"/>
              </a:rPr>
              <a:t>Now</a:t>
            </a:r>
          </a:p>
          <a:p>
            <a:pPr marL="342900" indent="-342900">
              <a:lnSpc>
                <a:spcPct val="150000"/>
              </a:lnSpc>
              <a:buFont typeface="+mj-lt"/>
              <a:buAutoNum type="arabicPeriod"/>
            </a:pPr>
            <a:r>
              <a:rPr lang="en-IN" dirty="0">
                <a:latin typeface="Calibri Light" panose="020F0302020204030204" pitchFamily="34" charset="0"/>
                <a:cs typeface="Calibri Light" panose="020F0302020204030204" pitchFamily="34" charset="0"/>
              </a:rPr>
              <a:t>NSDL email for grievance -  </a:t>
            </a:r>
            <a:r>
              <a:rPr lang="en-IN" dirty="0" smtClean="0">
                <a:latin typeface="Calibri Light" panose="020F0302020204030204" pitchFamily="34" charset="0"/>
                <a:cs typeface="Calibri Light" panose="020F0302020204030204" pitchFamily="34" charset="0"/>
                <a:hlinkClick r:id="rId5"/>
              </a:rPr>
              <a:t>relations@nsdl.co.in</a:t>
            </a:r>
            <a:r>
              <a:rPr lang="en-IN" dirty="0" smtClean="0">
                <a:latin typeface="Calibri Light" panose="020F0302020204030204" pitchFamily="34" charset="0"/>
                <a:cs typeface="Calibri Light" panose="020F0302020204030204" pitchFamily="34" charset="0"/>
              </a:rPr>
              <a:t> </a:t>
            </a:r>
            <a:endParaRPr lang="en-IN" dirty="0">
              <a:latin typeface="Calibri Light" panose="020F0302020204030204" pitchFamily="34" charset="0"/>
              <a:cs typeface="Calibri Light" panose="020F0302020204030204" pitchFamily="34" charset="0"/>
            </a:endParaRPr>
          </a:p>
          <a:p>
            <a:pPr marL="342900" indent="-342900">
              <a:lnSpc>
                <a:spcPct val="150000"/>
              </a:lnSpc>
              <a:buFont typeface="+mj-lt"/>
              <a:buAutoNum type="arabicPeriod"/>
            </a:pPr>
            <a:r>
              <a:rPr lang="en-IN" dirty="0" smtClean="0">
                <a:latin typeface="Calibri Light" panose="020F0302020204030204" pitchFamily="34" charset="0"/>
                <a:cs typeface="Calibri Light" panose="020F0302020204030204" pitchFamily="34" charset="0"/>
              </a:rPr>
              <a:t>NSDL email for other information -  </a:t>
            </a:r>
            <a:r>
              <a:rPr lang="en-IN" dirty="0" smtClean="0">
                <a:latin typeface="Calibri Light" panose="020F0302020204030204" pitchFamily="34" charset="0"/>
                <a:cs typeface="Calibri Light" panose="020F0302020204030204" pitchFamily="34" charset="0"/>
                <a:hlinkClick r:id="rId6"/>
              </a:rPr>
              <a:t>info@nsdl.co.in</a:t>
            </a:r>
            <a:endParaRPr lang="en-IN" dirty="0" smtClean="0">
              <a:latin typeface="Calibri Light" panose="020F0302020204030204" pitchFamily="34" charset="0"/>
              <a:cs typeface="Calibri Light" panose="020F0302020204030204" pitchFamily="34" charset="0"/>
            </a:endParaRPr>
          </a:p>
          <a:p>
            <a:pPr marL="342900" indent="-342900">
              <a:lnSpc>
                <a:spcPct val="150000"/>
              </a:lnSpc>
              <a:buFont typeface="+mj-lt"/>
              <a:buAutoNum type="arabicPeriod"/>
            </a:pPr>
            <a:endParaRPr lang="hi-IN" dirty="0">
              <a:latin typeface="Calibri Light" panose="020F0302020204030204" pitchFamily="34" charset="0"/>
            </a:endParaRPr>
          </a:p>
        </p:txBody>
      </p:sp>
      <p:cxnSp>
        <p:nvCxnSpPr>
          <p:cNvPr id="7" name="Straight Arrow Connector 6"/>
          <p:cNvCxnSpPr/>
          <p:nvPr/>
        </p:nvCxnSpPr>
        <p:spPr>
          <a:xfrm>
            <a:off x="2133600" y="3333750"/>
            <a:ext cx="914400" cy="0"/>
          </a:xfrm>
          <a:prstGeom prst="straightConnector1">
            <a:avLst/>
          </a:prstGeom>
          <a:ln>
            <a:tailEnd type="arrow"/>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41633345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in\Downloads\Investment data-pana.pn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685026" y="1581151"/>
            <a:ext cx="3458973" cy="2895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IN" dirty="0" smtClean="0"/>
              <a:t>Why Do We Invest?</a:t>
            </a:r>
            <a:endParaRPr lang="hi-IN" dirty="0"/>
          </a:p>
        </p:txBody>
      </p:sp>
      <p:sp>
        <p:nvSpPr>
          <p:cNvPr id="3" name="TextBox 2"/>
          <p:cNvSpPr txBox="1"/>
          <p:nvPr/>
        </p:nvSpPr>
        <p:spPr>
          <a:xfrm>
            <a:off x="206060" y="1718429"/>
            <a:ext cx="5801040" cy="3139321"/>
          </a:xfrm>
          <a:prstGeom prst="rect">
            <a:avLst/>
          </a:prstGeom>
          <a:noFill/>
        </p:spPr>
        <p:txBody>
          <a:bodyPr wrap="square" rtlCol="0">
            <a:spAutoFit/>
          </a:bodyPr>
          <a:lstStyle/>
          <a:p>
            <a:pPr marL="342900" indent="-342900" algn="just">
              <a:buFont typeface="+mj-lt"/>
              <a:buAutoNum type="arabicPeriod"/>
            </a:pPr>
            <a:r>
              <a:rPr lang="en-IN" dirty="0" smtClean="0">
                <a:latin typeface="Calibri Light" panose="020F0302020204030204" pitchFamily="34" charset="0"/>
                <a:ea typeface="Cambria" panose="02040503050406030204" pitchFamily="18" charset="0"/>
                <a:cs typeface="Calibri Light" panose="020F0302020204030204" pitchFamily="34" charset="0"/>
              </a:rPr>
              <a:t>By investing a portion of your income you allow money to grow and work for you.</a:t>
            </a:r>
            <a:endParaRPr lang="en-IN" dirty="0">
              <a:latin typeface="Calibri Light" panose="020F0302020204030204" pitchFamily="34" charset="0"/>
              <a:ea typeface="Cambria" panose="02040503050406030204" pitchFamily="18" charset="0"/>
              <a:cs typeface="Calibri Light" panose="020F0302020204030204" pitchFamily="34" charset="0"/>
            </a:endParaRPr>
          </a:p>
          <a:p>
            <a:pPr marL="342900" indent="-342900" algn="just">
              <a:buFont typeface="+mj-lt"/>
              <a:buAutoNum type="arabicPeriod"/>
            </a:pPr>
            <a:r>
              <a:rPr lang="en-IN" dirty="0" smtClean="0">
                <a:latin typeface="Calibri Light" panose="020F0302020204030204" pitchFamily="34" charset="0"/>
                <a:ea typeface="Cambria" panose="02040503050406030204" pitchFamily="18" charset="0"/>
                <a:cs typeface="Calibri Light" panose="020F0302020204030204" pitchFamily="34" charset="0"/>
              </a:rPr>
              <a:t>3 parameters to assess suitability of any investment avenue are –</a:t>
            </a:r>
          </a:p>
          <a:p>
            <a:pPr marL="857250" lvl="1" indent="-400050" algn="just">
              <a:buFont typeface="+mj-lt"/>
              <a:buAutoNum type="romanLcPeriod"/>
            </a:pPr>
            <a:r>
              <a:rPr lang="en-IN" dirty="0" smtClean="0">
                <a:latin typeface="Calibri Light" panose="020F0302020204030204" pitchFamily="34" charset="0"/>
                <a:ea typeface="Cambria" panose="02040503050406030204" pitchFamily="18" charset="0"/>
                <a:cs typeface="Calibri Light" panose="020F0302020204030204" pitchFamily="34" charset="0"/>
              </a:rPr>
              <a:t>Return potential</a:t>
            </a:r>
          </a:p>
          <a:p>
            <a:pPr marL="857250" lvl="1" indent="-400050" algn="just">
              <a:buFont typeface="+mj-lt"/>
              <a:buAutoNum type="romanLcPeriod"/>
            </a:pPr>
            <a:r>
              <a:rPr lang="en-IN" dirty="0" smtClean="0">
                <a:latin typeface="Calibri Light" panose="020F0302020204030204" pitchFamily="34" charset="0"/>
                <a:ea typeface="Cambria" panose="02040503050406030204" pitchFamily="18" charset="0"/>
                <a:cs typeface="Calibri Light" panose="020F0302020204030204" pitchFamily="34" charset="0"/>
              </a:rPr>
              <a:t>Safety</a:t>
            </a:r>
          </a:p>
          <a:p>
            <a:pPr marL="857250" lvl="1" indent="-400050" algn="just">
              <a:buFont typeface="+mj-lt"/>
              <a:buAutoNum type="romanLcPeriod"/>
            </a:pPr>
            <a:r>
              <a:rPr lang="en-IN" dirty="0" smtClean="0">
                <a:latin typeface="Calibri Light" panose="020F0302020204030204" pitchFamily="34" charset="0"/>
                <a:ea typeface="Cambria" panose="02040503050406030204" pitchFamily="18" charset="0"/>
                <a:cs typeface="Calibri Light" panose="020F0302020204030204" pitchFamily="34" charset="0"/>
              </a:rPr>
              <a:t>Liquidity</a:t>
            </a:r>
          </a:p>
          <a:p>
            <a:pPr marL="342900" indent="-342900" algn="just">
              <a:buFont typeface="+mj-lt"/>
              <a:buAutoNum type="arabicPeriod"/>
            </a:pPr>
            <a:r>
              <a:rPr lang="en-IN" dirty="0" smtClean="0">
                <a:latin typeface="Calibri Light" panose="020F0302020204030204" pitchFamily="34" charset="0"/>
                <a:ea typeface="Cambria" panose="02040503050406030204" pitchFamily="18" charset="0"/>
                <a:cs typeface="Calibri Light" panose="020F0302020204030204" pitchFamily="34" charset="0"/>
              </a:rPr>
              <a:t>Various avenues where money can be invested, are broadly classified into some groups, known as ‘Asset Class’. Stocks or Equity shares are most popular class of assets.  </a:t>
            </a:r>
            <a:endParaRPr lang="en-IN"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6" name="Rounded Rectangle 5"/>
          <p:cNvSpPr/>
          <p:nvPr/>
        </p:nvSpPr>
        <p:spPr>
          <a:xfrm>
            <a:off x="218760" y="838090"/>
            <a:ext cx="8772840" cy="74306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solidFill>
                <a:latin typeface="Calibri Light" panose="020F0302020204030204" pitchFamily="34" charset="0"/>
                <a:ea typeface="Cambria" panose="02040503050406030204" pitchFamily="18" charset="0"/>
                <a:cs typeface="Calibri Light" panose="020F0302020204030204" pitchFamily="34" charset="0"/>
              </a:rPr>
              <a:t>Investment is necessary to support your financial needs when you do not earn money.</a:t>
            </a:r>
          </a:p>
        </p:txBody>
      </p:sp>
    </p:spTree>
    <p:extLst>
      <p:ext uri="{BB962C8B-B14F-4D97-AF65-F5344CB8AC3E}">
        <p14:creationId xmlns:p14="http://schemas.microsoft.com/office/powerpoint/2010/main" val="146399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228600" y="102989"/>
            <a:ext cx="7086600" cy="460771"/>
          </a:xfrm>
        </p:spPr>
        <p:txBody>
          <a:bodyPr/>
          <a:lstStyle/>
          <a:p>
            <a:r>
              <a:rPr lang="en-IN" dirty="0" smtClean="0"/>
              <a:t>What is meant by Stock Selection?</a:t>
            </a:r>
            <a:endParaRPr lang="hi-IN" dirty="0"/>
          </a:p>
        </p:txBody>
      </p:sp>
      <p:sp>
        <p:nvSpPr>
          <p:cNvPr id="5" name="Rectangle 4"/>
          <p:cNvSpPr/>
          <p:nvPr/>
        </p:nvSpPr>
        <p:spPr>
          <a:xfrm>
            <a:off x="1066800" y="1230273"/>
            <a:ext cx="5480860" cy="684000"/>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Arial" pitchFamily="34" charset="0"/>
              <a:cs typeface="Arial" pitchFamily="34" charset="0"/>
            </a:endParaRPr>
          </a:p>
        </p:txBody>
      </p:sp>
      <p:sp>
        <p:nvSpPr>
          <p:cNvPr id="9" name="TextBox 8"/>
          <p:cNvSpPr txBox="1"/>
          <p:nvPr/>
        </p:nvSpPr>
        <p:spPr bwMode="auto">
          <a:xfrm>
            <a:off x="1035900" y="1164595"/>
            <a:ext cx="5472000" cy="774383"/>
          </a:xfrm>
          <a:prstGeom prst="round2Same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IN" altLang="ko-KR" sz="1400" dirty="0">
                <a:solidFill>
                  <a:schemeClr val="tx1">
                    <a:lumMod val="65000"/>
                    <a:lumOff val="35000"/>
                  </a:schemeClr>
                </a:solidFill>
                <a:latin typeface="Calibri Light" panose="020F0302020204030204" pitchFamily="34" charset="0"/>
                <a:cs typeface="Calibri Light" panose="020F0302020204030204" pitchFamily="34" charset="0"/>
              </a:rPr>
              <a:t>Stock selection is the selection of one or more stock (or shares) based on certain set of criteria in order to maximise the probability of meeting the trading or investment objective. </a:t>
            </a:r>
          </a:p>
        </p:txBody>
      </p:sp>
      <p:sp>
        <p:nvSpPr>
          <p:cNvPr id="10" name="Chevron 9"/>
          <p:cNvSpPr/>
          <p:nvPr/>
        </p:nvSpPr>
        <p:spPr>
          <a:xfrm rot="16200000">
            <a:off x="103098" y="1096716"/>
            <a:ext cx="838984" cy="792088"/>
          </a:xfrm>
          <a:prstGeom prst="chevron">
            <a:avLst>
              <a:gd name="adj" fmla="val 3391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Arial" pitchFamily="34" charset="0"/>
              <a:cs typeface="Arial" pitchFamily="34" charset="0"/>
            </a:endParaRPr>
          </a:p>
        </p:txBody>
      </p:sp>
      <p:sp>
        <p:nvSpPr>
          <p:cNvPr id="12" name="Rectangle 11"/>
          <p:cNvSpPr/>
          <p:nvPr/>
        </p:nvSpPr>
        <p:spPr>
          <a:xfrm>
            <a:off x="1066800" y="2095983"/>
            <a:ext cx="5480860" cy="684000"/>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Arial" pitchFamily="34" charset="0"/>
              <a:cs typeface="Arial" pitchFamily="34" charset="0"/>
            </a:endParaRPr>
          </a:p>
        </p:txBody>
      </p:sp>
      <p:sp>
        <p:nvSpPr>
          <p:cNvPr id="15" name="TextBox 14"/>
          <p:cNvSpPr txBox="1"/>
          <p:nvPr/>
        </p:nvSpPr>
        <p:spPr bwMode="auto">
          <a:xfrm>
            <a:off x="1066800" y="2116475"/>
            <a:ext cx="5257800" cy="548521"/>
          </a:xfrm>
          <a:prstGeom prst="round2Same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IN" altLang="ko-KR" sz="1400" dirty="0">
                <a:solidFill>
                  <a:schemeClr val="tx1">
                    <a:lumMod val="65000"/>
                    <a:lumOff val="35000"/>
                  </a:schemeClr>
                </a:solidFill>
                <a:latin typeface="Calibri Light" panose="020F0302020204030204" pitchFamily="34" charset="0"/>
                <a:cs typeface="Calibri Light" panose="020F0302020204030204" pitchFamily="34" charset="0"/>
              </a:rPr>
              <a:t>There are more than 5000 stocks available for trading or investment. None can trade or invest in all at the same time. </a:t>
            </a:r>
          </a:p>
        </p:txBody>
      </p:sp>
      <p:sp>
        <p:nvSpPr>
          <p:cNvPr id="16" name="Chevron 15"/>
          <p:cNvSpPr/>
          <p:nvPr/>
        </p:nvSpPr>
        <p:spPr>
          <a:xfrm rot="16200000">
            <a:off x="103098" y="1962426"/>
            <a:ext cx="838984" cy="792088"/>
          </a:xfrm>
          <a:prstGeom prst="chevron">
            <a:avLst>
              <a:gd name="adj" fmla="val 3391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Arial" pitchFamily="34" charset="0"/>
              <a:cs typeface="Arial" pitchFamily="34" charset="0"/>
            </a:endParaRPr>
          </a:p>
        </p:txBody>
      </p:sp>
      <p:sp>
        <p:nvSpPr>
          <p:cNvPr id="18" name="Rectangle 17"/>
          <p:cNvSpPr/>
          <p:nvPr/>
        </p:nvSpPr>
        <p:spPr>
          <a:xfrm>
            <a:off x="1066800" y="2961693"/>
            <a:ext cx="5480860" cy="684000"/>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Arial" pitchFamily="34" charset="0"/>
              <a:cs typeface="Arial" pitchFamily="34" charset="0"/>
            </a:endParaRPr>
          </a:p>
        </p:txBody>
      </p:sp>
      <p:sp>
        <p:nvSpPr>
          <p:cNvPr id="21" name="TextBox 20"/>
          <p:cNvSpPr txBox="1"/>
          <p:nvPr/>
        </p:nvSpPr>
        <p:spPr bwMode="auto">
          <a:xfrm>
            <a:off x="1104900" y="3142363"/>
            <a:ext cx="5040560" cy="322659"/>
          </a:xfrm>
          <a:prstGeom prst="round2Same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IN" altLang="ko-KR" sz="1400" dirty="0">
                <a:solidFill>
                  <a:schemeClr val="tx1">
                    <a:lumMod val="65000"/>
                    <a:lumOff val="35000"/>
                  </a:schemeClr>
                </a:solidFill>
                <a:latin typeface="Calibri Light" panose="020F0302020204030204" pitchFamily="34" charset="0"/>
                <a:cs typeface="Calibri Light" panose="020F0302020204030204" pitchFamily="34" charset="0"/>
              </a:rPr>
              <a:t>Hence, one needs to select a manageable number of stocks. </a:t>
            </a:r>
          </a:p>
        </p:txBody>
      </p:sp>
      <p:sp>
        <p:nvSpPr>
          <p:cNvPr id="22" name="Chevron 21"/>
          <p:cNvSpPr/>
          <p:nvPr/>
        </p:nvSpPr>
        <p:spPr>
          <a:xfrm rot="16200000">
            <a:off x="103098" y="2828136"/>
            <a:ext cx="838984" cy="792088"/>
          </a:xfrm>
          <a:prstGeom prst="chevron">
            <a:avLst>
              <a:gd name="adj" fmla="val 3391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Arial" pitchFamily="34" charset="0"/>
              <a:cs typeface="Arial" pitchFamily="34" charset="0"/>
            </a:endParaRPr>
          </a:p>
        </p:txBody>
      </p:sp>
      <p:sp>
        <p:nvSpPr>
          <p:cNvPr id="24" name="Rectangle 23"/>
          <p:cNvSpPr/>
          <p:nvPr/>
        </p:nvSpPr>
        <p:spPr>
          <a:xfrm>
            <a:off x="1066800" y="3827403"/>
            <a:ext cx="5480860" cy="684000"/>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Arial" pitchFamily="34" charset="0"/>
              <a:cs typeface="Arial" pitchFamily="34" charset="0"/>
            </a:endParaRPr>
          </a:p>
        </p:txBody>
      </p:sp>
      <p:sp>
        <p:nvSpPr>
          <p:cNvPr id="27" name="TextBox 26"/>
          <p:cNvSpPr txBox="1"/>
          <p:nvPr/>
        </p:nvSpPr>
        <p:spPr bwMode="auto">
          <a:xfrm>
            <a:off x="1066800" y="3891384"/>
            <a:ext cx="5040560" cy="548521"/>
          </a:xfrm>
          <a:prstGeom prst="round2Same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IN" altLang="ko-KR" sz="1400" dirty="0">
                <a:solidFill>
                  <a:schemeClr val="tx1">
                    <a:lumMod val="65000"/>
                    <a:lumOff val="35000"/>
                  </a:schemeClr>
                </a:solidFill>
                <a:latin typeface="Calibri Light" panose="020F0302020204030204" pitchFamily="34" charset="0"/>
                <a:cs typeface="Calibri Light" panose="020F0302020204030204" pitchFamily="34" charset="0"/>
              </a:rPr>
              <a:t>Fundamental and Technical Analysis are the two most preferred tools for stock selection. </a:t>
            </a:r>
          </a:p>
        </p:txBody>
      </p:sp>
      <p:sp>
        <p:nvSpPr>
          <p:cNvPr id="28" name="Chevron 27"/>
          <p:cNvSpPr/>
          <p:nvPr/>
        </p:nvSpPr>
        <p:spPr>
          <a:xfrm rot="16200000">
            <a:off x="103098" y="3693846"/>
            <a:ext cx="838984" cy="792088"/>
          </a:xfrm>
          <a:prstGeom prst="chevron">
            <a:avLst>
              <a:gd name="adj" fmla="val 3391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Arial" pitchFamily="34" charset="0"/>
              <a:cs typeface="Arial" pitchFamily="34" charset="0"/>
            </a:endParaRPr>
          </a:p>
        </p:txBody>
      </p:sp>
      <p:pic>
        <p:nvPicPr>
          <p:cNvPr id="1026" name="Picture 2" descr="C:\Users\Admin\Downloads\Select-bro (1).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435598" y="1247945"/>
            <a:ext cx="3990805" cy="39908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796418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a:extLst>
              <a:ext uri="{FF2B5EF4-FFF2-40B4-BE49-F238E27FC236}">
                <a16:creationId xmlns="" xmlns:a16="http://schemas.microsoft.com/office/drawing/2014/main" id="{E977E110-F11A-4CEB-B263-C015AF3D545B}"/>
              </a:ext>
            </a:extLst>
          </p:cNvPr>
          <p:cNvCxnSpPr>
            <a:cxnSpLocks/>
          </p:cNvCxnSpPr>
          <p:nvPr/>
        </p:nvCxnSpPr>
        <p:spPr>
          <a:xfrm>
            <a:off x="441251" y="1793352"/>
            <a:ext cx="7920000" cy="1048"/>
          </a:xfrm>
          <a:prstGeom prst="line">
            <a:avLst/>
          </a:prstGeom>
          <a:ln w="15875">
            <a:solidFill>
              <a:schemeClr val="accent2">
                <a:lumMod val="60000"/>
                <a:lumOff val="4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 xmlns:a16="http://schemas.microsoft.com/office/drawing/2014/main" id="{BF91D629-B134-4B25-BA82-20D55D482F0D}"/>
              </a:ext>
            </a:extLst>
          </p:cNvPr>
          <p:cNvCxnSpPr/>
          <p:nvPr/>
        </p:nvCxnSpPr>
        <p:spPr>
          <a:xfrm flipH="1" flipV="1">
            <a:off x="4401251" y="742950"/>
            <a:ext cx="16645" cy="1039926"/>
          </a:xfrm>
          <a:prstGeom prst="line">
            <a:avLst/>
          </a:prstGeom>
          <a:ln w="15875">
            <a:solidFill>
              <a:schemeClr val="accent2">
                <a:lumMod val="60000"/>
                <a:lumOff val="4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488642" y="209550"/>
            <a:ext cx="1911805" cy="400110"/>
          </a:xfrm>
          <a:prstGeom prst="rect">
            <a:avLst/>
          </a:prstGeom>
        </p:spPr>
        <p:txBody>
          <a:bodyPr wrap="none">
            <a:spAutoFit/>
          </a:bodyPr>
          <a:lstStyle/>
          <a:p>
            <a:r>
              <a:rPr lang="en-IN" sz="2000" dirty="0">
                <a:latin typeface="Calibri Light" panose="020F0302020204030204" pitchFamily="34" charset="0"/>
                <a:cs typeface="Calibri Light" panose="020F0302020204030204" pitchFamily="34" charset="0"/>
              </a:rPr>
              <a:t>Types of Analysis</a:t>
            </a:r>
          </a:p>
        </p:txBody>
      </p:sp>
      <p:sp>
        <p:nvSpPr>
          <p:cNvPr id="9" name="Rectangle 8"/>
          <p:cNvSpPr/>
          <p:nvPr/>
        </p:nvSpPr>
        <p:spPr>
          <a:xfrm>
            <a:off x="76200" y="1962150"/>
            <a:ext cx="1081515" cy="369332"/>
          </a:xfrm>
          <a:prstGeom prst="rect">
            <a:avLst/>
          </a:prstGeom>
        </p:spPr>
        <p:txBody>
          <a:bodyPr wrap="none">
            <a:spAutoFit/>
          </a:bodyPr>
          <a:lstStyle/>
          <a:p>
            <a:r>
              <a:rPr lang="en-IN" dirty="0" smtClean="0">
                <a:latin typeface="Calibri Light" panose="020F0302020204030204" pitchFamily="34" charset="0"/>
                <a:cs typeface="Calibri Light" panose="020F0302020204030204" pitchFamily="34" charset="0"/>
              </a:rPr>
              <a:t>Economic</a:t>
            </a:r>
            <a:endParaRPr lang="en-IN" dirty="0">
              <a:latin typeface="Calibri Light" panose="020F0302020204030204" pitchFamily="34" charset="0"/>
              <a:cs typeface="Calibri Light" panose="020F0302020204030204" pitchFamily="34" charset="0"/>
            </a:endParaRPr>
          </a:p>
        </p:txBody>
      </p:sp>
      <p:sp>
        <p:nvSpPr>
          <p:cNvPr id="10" name="Rectangle 9"/>
          <p:cNvSpPr/>
          <p:nvPr/>
        </p:nvSpPr>
        <p:spPr>
          <a:xfrm>
            <a:off x="3810000" y="1965096"/>
            <a:ext cx="1406924" cy="369332"/>
          </a:xfrm>
          <a:prstGeom prst="rect">
            <a:avLst/>
          </a:prstGeom>
        </p:spPr>
        <p:txBody>
          <a:bodyPr wrap="none">
            <a:spAutoFit/>
          </a:bodyPr>
          <a:lstStyle/>
          <a:p>
            <a:r>
              <a:rPr lang="en-IN" dirty="0" smtClean="0">
                <a:latin typeface="Calibri Light" panose="020F0302020204030204" pitchFamily="34" charset="0"/>
                <a:cs typeface="Calibri Light" panose="020F0302020204030204" pitchFamily="34" charset="0"/>
              </a:rPr>
              <a:t>Fundamental</a:t>
            </a:r>
            <a:endParaRPr lang="en-IN" dirty="0">
              <a:latin typeface="Calibri Light" panose="020F0302020204030204" pitchFamily="34" charset="0"/>
              <a:cs typeface="Calibri Light" panose="020F0302020204030204" pitchFamily="34" charset="0"/>
            </a:endParaRPr>
          </a:p>
        </p:txBody>
      </p:sp>
      <p:sp>
        <p:nvSpPr>
          <p:cNvPr id="11" name="Rectangle 10"/>
          <p:cNvSpPr/>
          <p:nvPr/>
        </p:nvSpPr>
        <p:spPr>
          <a:xfrm>
            <a:off x="7843641" y="1937906"/>
            <a:ext cx="1035220" cy="369332"/>
          </a:xfrm>
          <a:prstGeom prst="rect">
            <a:avLst/>
          </a:prstGeom>
        </p:spPr>
        <p:txBody>
          <a:bodyPr wrap="none">
            <a:spAutoFit/>
          </a:bodyPr>
          <a:lstStyle/>
          <a:p>
            <a:r>
              <a:rPr lang="en-IN" dirty="0" smtClean="0">
                <a:latin typeface="Calibri Light" panose="020F0302020204030204" pitchFamily="34" charset="0"/>
                <a:cs typeface="Calibri Light" panose="020F0302020204030204" pitchFamily="34" charset="0"/>
              </a:rPr>
              <a:t>Technical</a:t>
            </a:r>
            <a:endParaRPr lang="en-IN" dirty="0">
              <a:latin typeface="Calibri Light" panose="020F0302020204030204" pitchFamily="34" charset="0"/>
              <a:cs typeface="Calibri Light" panose="020F0302020204030204" pitchFamily="34" charset="0"/>
            </a:endParaRPr>
          </a:p>
        </p:txBody>
      </p:sp>
      <p:cxnSp>
        <p:nvCxnSpPr>
          <p:cNvPr id="12" name="Straight Connector 11">
            <a:extLst>
              <a:ext uri="{FF2B5EF4-FFF2-40B4-BE49-F238E27FC236}">
                <a16:creationId xmlns="" xmlns:a16="http://schemas.microsoft.com/office/drawing/2014/main" id="{BF91D629-B134-4B25-BA82-20D55D482F0D}"/>
              </a:ext>
            </a:extLst>
          </p:cNvPr>
          <p:cNvCxnSpPr/>
          <p:nvPr/>
        </p:nvCxnSpPr>
        <p:spPr>
          <a:xfrm flipH="1" flipV="1">
            <a:off x="4444545" y="2952894"/>
            <a:ext cx="1772" cy="761857"/>
          </a:xfrm>
          <a:prstGeom prst="line">
            <a:avLst/>
          </a:prstGeom>
          <a:ln w="15875">
            <a:solidFill>
              <a:schemeClr val="accent2">
                <a:lumMod val="60000"/>
                <a:lumOff val="4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6482316" y="2739737"/>
            <a:ext cx="2052084" cy="369332"/>
          </a:xfrm>
          <a:prstGeom prst="rect">
            <a:avLst/>
          </a:prstGeom>
        </p:spPr>
        <p:txBody>
          <a:bodyPr wrap="square">
            <a:spAutoFit/>
          </a:bodyPr>
          <a:lstStyle/>
          <a:p>
            <a:r>
              <a:rPr lang="en-IN" dirty="0" smtClean="0">
                <a:latin typeface="Calibri Light" panose="020F0302020204030204" pitchFamily="34" charset="0"/>
                <a:cs typeface="Calibri Light" panose="020F0302020204030204" pitchFamily="34" charset="0"/>
              </a:rPr>
              <a:t>Quantitative</a:t>
            </a:r>
            <a:endParaRPr lang="en-IN" dirty="0">
              <a:latin typeface="Calibri Light" panose="020F0302020204030204" pitchFamily="34" charset="0"/>
              <a:cs typeface="Calibri Light" panose="020F0302020204030204" pitchFamily="34" charset="0"/>
            </a:endParaRPr>
          </a:p>
        </p:txBody>
      </p:sp>
      <p:cxnSp>
        <p:nvCxnSpPr>
          <p:cNvPr id="15" name="Straight Connector 14">
            <a:extLst>
              <a:ext uri="{FF2B5EF4-FFF2-40B4-BE49-F238E27FC236}">
                <a16:creationId xmlns="" xmlns:a16="http://schemas.microsoft.com/office/drawing/2014/main" id="{E977E110-F11A-4CEB-B263-C015AF3D545B}"/>
              </a:ext>
            </a:extLst>
          </p:cNvPr>
          <p:cNvCxnSpPr>
            <a:cxnSpLocks/>
          </p:cNvCxnSpPr>
          <p:nvPr/>
        </p:nvCxnSpPr>
        <p:spPr>
          <a:xfrm>
            <a:off x="4446317" y="2952894"/>
            <a:ext cx="1741429" cy="1048"/>
          </a:xfrm>
          <a:prstGeom prst="line">
            <a:avLst/>
          </a:prstGeom>
          <a:ln w="15875">
            <a:solidFill>
              <a:schemeClr val="accent2">
                <a:lumMod val="60000"/>
                <a:lumOff val="4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 xmlns:a16="http://schemas.microsoft.com/office/drawing/2014/main" id="{BF91D629-B134-4B25-BA82-20D55D482F0D}"/>
              </a:ext>
            </a:extLst>
          </p:cNvPr>
          <p:cNvCxnSpPr/>
          <p:nvPr/>
        </p:nvCxnSpPr>
        <p:spPr>
          <a:xfrm flipH="1" flipV="1">
            <a:off x="4448089" y="2364168"/>
            <a:ext cx="3544" cy="588726"/>
          </a:xfrm>
          <a:prstGeom prst="line">
            <a:avLst/>
          </a:prstGeom>
          <a:ln w="15875">
            <a:solidFill>
              <a:schemeClr val="accent2">
                <a:lumMod val="60000"/>
                <a:lumOff val="4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 xmlns:a16="http://schemas.microsoft.com/office/drawing/2014/main" id="{E977E110-F11A-4CEB-B263-C015AF3D545B}"/>
              </a:ext>
            </a:extLst>
          </p:cNvPr>
          <p:cNvCxnSpPr>
            <a:cxnSpLocks/>
          </p:cNvCxnSpPr>
          <p:nvPr/>
        </p:nvCxnSpPr>
        <p:spPr>
          <a:xfrm>
            <a:off x="4448089" y="3713702"/>
            <a:ext cx="1741429" cy="1048"/>
          </a:xfrm>
          <a:prstGeom prst="line">
            <a:avLst/>
          </a:prstGeom>
          <a:ln w="15875">
            <a:solidFill>
              <a:schemeClr val="accent2">
                <a:lumMod val="60000"/>
                <a:lumOff val="4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6482316" y="3530085"/>
            <a:ext cx="1671084" cy="369332"/>
          </a:xfrm>
          <a:prstGeom prst="rect">
            <a:avLst/>
          </a:prstGeom>
        </p:spPr>
        <p:txBody>
          <a:bodyPr wrap="square">
            <a:spAutoFit/>
          </a:bodyPr>
          <a:lstStyle/>
          <a:p>
            <a:r>
              <a:rPr lang="en-IN" dirty="0">
                <a:latin typeface="Calibri Light" panose="020F0302020204030204" pitchFamily="34" charset="0"/>
                <a:cs typeface="Calibri Light" panose="020F0302020204030204" pitchFamily="34" charset="0"/>
              </a:rPr>
              <a:t>Qualitative</a:t>
            </a:r>
          </a:p>
        </p:txBody>
      </p:sp>
    </p:spTree>
    <p:extLst>
      <p:ext uri="{BB962C8B-B14F-4D97-AF65-F5344CB8AC3E}">
        <p14:creationId xmlns:p14="http://schemas.microsoft.com/office/powerpoint/2010/main" val="1976761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18760" y="895350"/>
            <a:ext cx="8620440" cy="44124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i-IN"/>
          </a:p>
        </p:txBody>
      </p:sp>
      <p:sp>
        <p:nvSpPr>
          <p:cNvPr id="2" name="Title 1"/>
          <p:cNvSpPr>
            <a:spLocks noGrp="1"/>
          </p:cNvSpPr>
          <p:nvPr>
            <p:ph type="title"/>
          </p:nvPr>
        </p:nvSpPr>
        <p:spPr/>
        <p:txBody>
          <a:bodyPr/>
          <a:lstStyle/>
          <a:p>
            <a:r>
              <a:rPr lang="en-IN" dirty="0" smtClean="0"/>
              <a:t>Fundamental Analysis</a:t>
            </a:r>
            <a:endParaRPr lang="hi-IN" dirty="0"/>
          </a:p>
        </p:txBody>
      </p:sp>
      <p:sp>
        <p:nvSpPr>
          <p:cNvPr id="4" name="Rectangle 3"/>
          <p:cNvSpPr/>
          <p:nvPr/>
        </p:nvSpPr>
        <p:spPr>
          <a:xfrm>
            <a:off x="142561" y="1581150"/>
            <a:ext cx="5953439" cy="3139321"/>
          </a:xfrm>
          <a:prstGeom prst="rect">
            <a:avLst/>
          </a:prstGeom>
        </p:spPr>
        <p:txBody>
          <a:bodyPr wrap="square">
            <a:spAutoFit/>
          </a:bodyPr>
          <a:lstStyle/>
          <a:p>
            <a:pPr marL="342900" indent="-342900" algn="just">
              <a:buFont typeface="+mj-lt"/>
              <a:buAutoNum type="arabicPeriod"/>
            </a:pPr>
            <a:r>
              <a:rPr lang="en-IN" dirty="0" smtClean="0">
                <a:latin typeface="Calibri Light" panose="020F0302020204030204" pitchFamily="34" charset="0"/>
                <a:cs typeface="Calibri Light" panose="020F0302020204030204" pitchFamily="34" charset="0"/>
              </a:rPr>
              <a:t>The </a:t>
            </a:r>
            <a:r>
              <a:rPr lang="en-IN" dirty="0">
                <a:latin typeface="Calibri Light" panose="020F0302020204030204" pitchFamily="34" charset="0"/>
                <a:cs typeface="Calibri Light" panose="020F0302020204030204" pitchFamily="34" charset="0"/>
              </a:rPr>
              <a:t>current price of a stock may not reflect the actual value of the stock. The stock may be overvalued or undervalued in the market. </a:t>
            </a:r>
          </a:p>
          <a:p>
            <a:pPr marL="342900" indent="-342900" algn="just">
              <a:buFont typeface="+mj-lt"/>
              <a:buAutoNum type="arabicPeriod"/>
            </a:pPr>
            <a:r>
              <a:rPr lang="en-IN" dirty="0" smtClean="0">
                <a:latin typeface="Calibri Light" panose="020F0302020204030204" pitchFamily="34" charset="0"/>
                <a:cs typeface="Calibri Light" panose="020F0302020204030204" pitchFamily="34" charset="0"/>
              </a:rPr>
              <a:t>Fundamental </a:t>
            </a:r>
            <a:r>
              <a:rPr lang="en-IN" dirty="0">
                <a:latin typeface="Calibri Light" panose="020F0302020204030204" pitchFamily="34" charset="0"/>
                <a:cs typeface="Calibri Light" panose="020F0302020204030204" pitchFamily="34" charset="0"/>
              </a:rPr>
              <a:t>analysis helps investors to study the </a:t>
            </a:r>
            <a:r>
              <a:rPr lang="en-IN" dirty="0" smtClean="0">
                <a:latin typeface="Calibri Light" panose="020F0302020204030204" pitchFamily="34" charset="0"/>
                <a:cs typeface="Calibri Light" panose="020F0302020204030204" pitchFamily="34" charset="0"/>
              </a:rPr>
              <a:t>health </a:t>
            </a:r>
            <a:r>
              <a:rPr lang="en-IN" dirty="0">
                <a:latin typeface="Calibri Light" panose="020F0302020204030204" pitchFamily="34" charset="0"/>
                <a:cs typeface="Calibri Light" panose="020F0302020204030204" pitchFamily="34" charset="0"/>
              </a:rPr>
              <a:t>of the </a:t>
            </a:r>
            <a:r>
              <a:rPr lang="en-IN" dirty="0" smtClean="0">
                <a:latin typeface="Calibri Light" panose="020F0302020204030204" pitchFamily="34" charset="0"/>
                <a:cs typeface="Calibri Light" panose="020F0302020204030204" pitchFamily="34" charset="0"/>
              </a:rPr>
              <a:t>company, and thus leading </a:t>
            </a:r>
            <a:r>
              <a:rPr lang="en-IN" dirty="0">
                <a:latin typeface="Calibri Light" panose="020F0302020204030204" pitchFamily="34" charset="0"/>
                <a:cs typeface="Calibri Light" panose="020F0302020204030204" pitchFamily="34" charset="0"/>
              </a:rPr>
              <a:t>to the actual value of the stock</a:t>
            </a:r>
            <a:r>
              <a:rPr lang="en-IN" dirty="0" smtClean="0">
                <a:latin typeface="Calibri Light" panose="020F0302020204030204" pitchFamily="34" charset="0"/>
                <a:cs typeface="Calibri Light" panose="020F0302020204030204" pitchFamily="34" charset="0"/>
              </a:rPr>
              <a:t>.</a:t>
            </a:r>
            <a:endParaRPr lang="en-IN" dirty="0">
              <a:latin typeface="Calibri Light" panose="020F0302020204030204" pitchFamily="34" charset="0"/>
              <a:cs typeface="Calibri Light" panose="020F0302020204030204" pitchFamily="34" charset="0"/>
            </a:endParaRPr>
          </a:p>
          <a:p>
            <a:pPr marL="342900" indent="-342900" algn="just">
              <a:buFont typeface="+mj-lt"/>
              <a:buAutoNum type="arabicPeriod"/>
            </a:pPr>
            <a:r>
              <a:rPr lang="en-IN" dirty="0">
                <a:latin typeface="Calibri Light" panose="020F0302020204030204" pitchFamily="34" charset="0"/>
                <a:cs typeface="Calibri Light" panose="020F0302020204030204" pitchFamily="34" charset="0"/>
              </a:rPr>
              <a:t>This is done by using various qualitative and quantitative </a:t>
            </a:r>
            <a:r>
              <a:rPr lang="en-IN" dirty="0" smtClean="0">
                <a:latin typeface="Calibri Light" panose="020F0302020204030204" pitchFamily="34" charset="0"/>
                <a:cs typeface="Calibri Light" panose="020F0302020204030204" pitchFamily="34" charset="0"/>
              </a:rPr>
              <a:t>factors.</a:t>
            </a:r>
            <a:endParaRPr lang="en-IN" dirty="0">
              <a:latin typeface="Calibri Light" panose="020F0302020204030204" pitchFamily="34" charset="0"/>
              <a:cs typeface="Calibri Light" panose="020F0302020204030204" pitchFamily="34" charset="0"/>
            </a:endParaRPr>
          </a:p>
          <a:p>
            <a:pPr marL="342900" indent="-342900" algn="just">
              <a:buFont typeface="+mj-lt"/>
              <a:buAutoNum type="arabicPeriod"/>
            </a:pPr>
            <a:r>
              <a:rPr lang="en-IN" dirty="0">
                <a:latin typeface="Calibri Light" panose="020F0302020204030204" pitchFamily="34" charset="0"/>
                <a:cs typeface="Calibri Light" panose="020F0302020204030204" pitchFamily="34" charset="0"/>
              </a:rPr>
              <a:t>The main purpose of this method is to identify companies that that are fundamentally strong in order to invest in them for the long term.</a:t>
            </a:r>
          </a:p>
        </p:txBody>
      </p:sp>
      <p:sp>
        <p:nvSpPr>
          <p:cNvPr id="5" name="Rectangle 4"/>
          <p:cNvSpPr/>
          <p:nvPr/>
        </p:nvSpPr>
        <p:spPr>
          <a:xfrm>
            <a:off x="320360" y="895350"/>
            <a:ext cx="8391840" cy="400110"/>
          </a:xfrm>
          <a:prstGeom prst="rect">
            <a:avLst/>
          </a:prstGeom>
        </p:spPr>
        <p:txBody>
          <a:bodyPr wrap="square">
            <a:spAutoFit/>
          </a:bodyPr>
          <a:lstStyle/>
          <a:p>
            <a:r>
              <a:rPr lang="en-IN" sz="2000" dirty="0">
                <a:latin typeface="Calibri Light" panose="020F0302020204030204" pitchFamily="34" charset="0"/>
                <a:cs typeface="Calibri Light" panose="020F0302020204030204" pitchFamily="34" charset="0"/>
              </a:rPr>
              <a:t>Fundamental analysis is a method used to identify the true value of a stock.</a:t>
            </a:r>
          </a:p>
        </p:txBody>
      </p:sp>
      <p:pic>
        <p:nvPicPr>
          <p:cNvPr id="2050" name="Picture 2" descr="C:\Users\Admin\Downloads\Sentiment analysis-rafiki.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15000" y="1322010"/>
            <a:ext cx="3657600"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805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Economic </a:t>
            </a:r>
            <a:r>
              <a:rPr lang="en-IN" dirty="0" smtClean="0"/>
              <a:t>Analysis</a:t>
            </a:r>
            <a:endParaRPr lang="en-IN" dirty="0"/>
          </a:p>
        </p:txBody>
      </p:sp>
      <p:sp>
        <p:nvSpPr>
          <p:cNvPr id="4" name="Rectangle 3"/>
          <p:cNvSpPr/>
          <p:nvPr/>
        </p:nvSpPr>
        <p:spPr>
          <a:xfrm>
            <a:off x="266700" y="895350"/>
            <a:ext cx="8407400" cy="3693319"/>
          </a:xfrm>
          <a:prstGeom prst="rect">
            <a:avLst/>
          </a:prstGeom>
        </p:spPr>
        <p:txBody>
          <a:bodyPr wrap="square">
            <a:spAutoFit/>
          </a:bodyPr>
          <a:lstStyle/>
          <a:p>
            <a:pPr marL="342900" indent="-342900" algn="just">
              <a:buFont typeface="+mj-lt"/>
              <a:buAutoNum type="arabicPeriod"/>
            </a:pPr>
            <a:r>
              <a:rPr lang="en-IN" dirty="0" smtClean="0">
                <a:latin typeface="Calibri Light" panose="020F0302020204030204" pitchFamily="34" charset="0"/>
                <a:ea typeface="Cambria" panose="02040503050406030204" pitchFamily="18" charset="0"/>
                <a:cs typeface="Calibri Light" panose="020F0302020204030204" pitchFamily="34" charset="0"/>
              </a:rPr>
              <a:t>It </a:t>
            </a:r>
            <a:r>
              <a:rPr lang="en-IN" dirty="0">
                <a:latin typeface="Calibri Light" panose="020F0302020204030204" pitchFamily="34" charset="0"/>
                <a:ea typeface="Cambria" panose="02040503050406030204" pitchFamily="18" charset="0"/>
                <a:cs typeface="Calibri Light" panose="020F0302020204030204" pitchFamily="34" charset="0"/>
              </a:rPr>
              <a:t>involves assessing or examining topics or issues from an economist’s </a:t>
            </a:r>
            <a:r>
              <a:rPr lang="en-IN" dirty="0" smtClean="0">
                <a:latin typeface="Calibri Light" panose="020F0302020204030204" pitchFamily="34" charset="0"/>
                <a:ea typeface="Cambria" panose="02040503050406030204" pitchFamily="18" charset="0"/>
                <a:cs typeface="Calibri Light" panose="020F0302020204030204" pitchFamily="34" charset="0"/>
              </a:rPr>
              <a:t>perspective</a:t>
            </a:r>
          </a:p>
          <a:p>
            <a:pPr marL="342900" indent="-342900" algn="just">
              <a:buFont typeface="+mj-lt"/>
              <a:buAutoNum type="arabicPeriod"/>
            </a:pPr>
            <a:r>
              <a:rPr lang="en-IN" dirty="0">
                <a:latin typeface="Calibri Light" panose="020F0302020204030204" pitchFamily="34" charset="0"/>
                <a:ea typeface="Cambria" panose="02040503050406030204" pitchFamily="18" charset="0"/>
                <a:cs typeface="Calibri Light" panose="020F0302020204030204" pitchFamily="34" charset="0"/>
              </a:rPr>
              <a:t>This </a:t>
            </a:r>
            <a:r>
              <a:rPr lang="en-IN" dirty="0" smtClean="0">
                <a:latin typeface="Calibri Light" panose="020F0302020204030204" pitchFamily="34" charset="0"/>
                <a:ea typeface="Cambria" panose="02040503050406030204" pitchFamily="18" charset="0"/>
                <a:cs typeface="Calibri Light" panose="020F0302020204030204" pitchFamily="34" charset="0"/>
              </a:rPr>
              <a:t>allows </a:t>
            </a:r>
            <a:r>
              <a:rPr lang="en-IN" dirty="0">
                <a:latin typeface="Calibri Light" panose="020F0302020204030204" pitchFamily="34" charset="0"/>
                <a:ea typeface="Cambria" panose="02040503050406030204" pitchFamily="18" charset="0"/>
                <a:cs typeface="Calibri Light" panose="020F0302020204030204" pitchFamily="34" charset="0"/>
              </a:rPr>
              <a:t>investors to </a:t>
            </a:r>
            <a:r>
              <a:rPr lang="en-IN" dirty="0" smtClean="0">
                <a:latin typeface="Calibri Light" panose="020F0302020204030204" pitchFamily="34" charset="0"/>
                <a:ea typeface="Cambria" panose="02040503050406030204" pitchFamily="18" charset="0"/>
                <a:cs typeface="Calibri Light" panose="020F0302020204030204" pitchFamily="34" charset="0"/>
              </a:rPr>
              <a:t>analyse </a:t>
            </a:r>
            <a:r>
              <a:rPr lang="en-IN" dirty="0">
                <a:latin typeface="Calibri Light" panose="020F0302020204030204" pitchFamily="34" charset="0"/>
                <a:ea typeface="Cambria" panose="02040503050406030204" pitchFamily="18" charset="0"/>
                <a:cs typeface="Calibri Light" panose="020F0302020204030204" pitchFamily="34" charset="0"/>
              </a:rPr>
              <a:t>the market from the big </a:t>
            </a:r>
            <a:r>
              <a:rPr lang="en-IN" dirty="0" smtClean="0">
                <a:latin typeface="Calibri Light" panose="020F0302020204030204" pitchFamily="34" charset="0"/>
                <a:ea typeface="Cambria" panose="02040503050406030204" pitchFamily="18" charset="0"/>
                <a:cs typeface="Calibri Light" panose="020F0302020204030204" pitchFamily="34" charset="0"/>
              </a:rPr>
              <a:t>picture to all </a:t>
            </a:r>
            <a:r>
              <a:rPr lang="en-IN" dirty="0">
                <a:latin typeface="Calibri Light" panose="020F0302020204030204" pitchFamily="34" charset="0"/>
                <a:ea typeface="Cambria" panose="02040503050406030204" pitchFamily="18" charset="0"/>
                <a:cs typeface="Calibri Light" panose="020F0302020204030204" pitchFamily="34" charset="0"/>
              </a:rPr>
              <a:t>the way down to individual stocks. </a:t>
            </a:r>
          </a:p>
          <a:p>
            <a:pPr marL="342900" indent="-342900" algn="just">
              <a:buFont typeface="+mj-lt"/>
              <a:buAutoNum type="arabicPeriod"/>
            </a:pPr>
            <a:r>
              <a:rPr lang="en-IN" dirty="0" smtClean="0">
                <a:latin typeface="Calibri Light" panose="020F0302020204030204" pitchFamily="34" charset="0"/>
                <a:ea typeface="Cambria" panose="02040503050406030204" pitchFamily="18" charset="0"/>
                <a:cs typeface="Calibri Light" panose="020F0302020204030204" pitchFamily="34" charset="0"/>
              </a:rPr>
              <a:t>By </a:t>
            </a:r>
            <a:r>
              <a:rPr lang="en-IN" dirty="0">
                <a:latin typeface="Calibri Light" panose="020F0302020204030204" pitchFamily="34" charset="0"/>
                <a:ea typeface="Cambria" panose="02040503050406030204" pitchFamily="18" charset="0"/>
                <a:cs typeface="Calibri Light" panose="020F0302020204030204" pitchFamily="34" charset="0"/>
              </a:rPr>
              <a:t>examining the economic numbers </a:t>
            </a:r>
            <a:r>
              <a:rPr lang="en-IN" dirty="0" smtClean="0">
                <a:latin typeface="Calibri Light" panose="020F0302020204030204" pitchFamily="34" charset="0"/>
                <a:ea typeface="Cambria" panose="02040503050406030204" pitchFamily="18" charset="0"/>
                <a:cs typeface="Calibri Light" panose="020F0302020204030204" pitchFamily="34" charset="0"/>
              </a:rPr>
              <a:t>one </a:t>
            </a:r>
            <a:r>
              <a:rPr lang="en-IN" dirty="0">
                <a:latin typeface="Calibri Light" panose="020F0302020204030204" pitchFamily="34" charset="0"/>
                <a:ea typeface="Cambria" panose="02040503050406030204" pitchFamily="18" charset="0"/>
                <a:cs typeface="Calibri Light" panose="020F0302020204030204" pitchFamily="34" charset="0"/>
              </a:rPr>
              <a:t>can determine the current market strength and have a better idea of what the future </a:t>
            </a:r>
            <a:r>
              <a:rPr lang="en-IN" dirty="0" smtClean="0">
                <a:latin typeface="Calibri Light" panose="020F0302020204030204" pitchFamily="34" charset="0"/>
                <a:ea typeface="Cambria" panose="02040503050406030204" pitchFamily="18" charset="0"/>
                <a:cs typeface="Calibri Light" panose="020F0302020204030204" pitchFamily="34" charset="0"/>
              </a:rPr>
              <a:t>holds.</a:t>
            </a:r>
          </a:p>
          <a:p>
            <a:pPr marL="342900" indent="-342900" algn="just">
              <a:buFont typeface="+mj-lt"/>
              <a:buAutoNum type="arabicPeriod"/>
            </a:pPr>
            <a:r>
              <a:rPr lang="en-IN" dirty="0" smtClean="0">
                <a:latin typeface="Calibri Light" panose="020F0302020204030204" pitchFamily="34" charset="0"/>
                <a:ea typeface="Cambria" panose="02040503050406030204" pitchFamily="18" charset="0"/>
                <a:cs typeface="Calibri Light" panose="020F0302020204030204" pitchFamily="34" charset="0"/>
              </a:rPr>
              <a:t>Key Economic indicators investors must incorporate while selecting stocks:</a:t>
            </a:r>
          </a:p>
          <a:p>
            <a:pPr marL="285750" indent="-285750" algn="just">
              <a:buFont typeface="Arial" panose="020B0604020202020204" pitchFamily="34" charset="0"/>
              <a:buChar char="•"/>
            </a:pPr>
            <a:endParaRPr lang="en-IN" dirty="0">
              <a:latin typeface="Calibri Light" panose="020F0302020204030204" pitchFamily="34" charset="0"/>
              <a:ea typeface="Cambria" panose="02040503050406030204" pitchFamily="18" charset="0"/>
              <a:cs typeface="Calibri Light" panose="020F0302020204030204" pitchFamily="34" charset="0"/>
            </a:endParaRPr>
          </a:p>
          <a:p>
            <a:pPr marL="857250" lvl="1" indent="-400050" algn="just">
              <a:buFont typeface="+mj-lt"/>
              <a:buAutoNum type="romanLcPeriod"/>
            </a:pPr>
            <a:r>
              <a:rPr lang="en-IN" dirty="0" smtClean="0">
                <a:latin typeface="Calibri Light" panose="020F0302020204030204" pitchFamily="34" charset="0"/>
                <a:ea typeface="Cambria" panose="02040503050406030204" pitchFamily="18" charset="0"/>
                <a:cs typeface="Calibri Light" panose="020F0302020204030204" pitchFamily="34" charset="0"/>
              </a:rPr>
              <a:t>Indices </a:t>
            </a:r>
            <a:r>
              <a:rPr lang="en-IN" dirty="0" smtClean="0">
                <a:latin typeface="Calibri Light" panose="020F0302020204030204" pitchFamily="34" charset="0"/>
                <a:ea typeface="Cambria" panose="02040503050406030204" pitchFamily="18" charset="0"/>
                <a:cs typeface="Calibri Light" panose="020F0302020204030204" pitchFamily="34" charset="0"/>
              </a:rPr>
              <a:t>(e.g</a:t>
            </a:r>
            <a:r>
              <a:rPr lang="en-IN" dirty="0" smtClean="0">
                <a:latin typeface="Calibri Light" panose="020F0302020204030204" pitchFamily="34" charset="0"/>
                <a:ea typeface="Cambria" panose="02040503050406030204" pitchFamily="18" charset="0"/>
                <a:cs typeface="Calibri Light" panose="020F0302020204030204" pitchFamily="34" charset="0"/>
              </a:rPr>
              <a:t>. Nifty, Sensex)</a:t>
            </a:r>
          </a:p>
          <a:p>
            <a:pPr marL="857250" lvl="1" indent="-400050" algn="just">
              <a:buFont typeface="+mj-lt"/>
              <a:buAutoNum type="romanLcPeriod"/>
            </a:pPr>
            <a:r>
              <a:rPr lang="en-IN" dirty="0" smtClean="0">
                <a:latin typeface="Calibri Light" panose="020F0302020204030204" pitchFamily="34" charset="0"/>
                <a:ea typeface="Cambria" panose="02040503050406030204" pitchFamily="18" charset="0"/>
                <a:cs typeface="Calibri Light" panose="020F0302020204030204" pitchFamily="34" charset="0"/>
              </a:rPr>
              <a:t>GDP</a:t>
            </a:r>
          </a:p>
          <a:p>
            <a:pPr marL="857250" lvl="1" indent="-400050" algn="just">
              <a:buFont typeface="+mj-lt"/>
              <a:buAutoNum type="romanLcPeriod"/>
            </a:pPr>
            <a:r>
              <a:rPr lang="en-IN" dirty="0" smtClean="0">
                <a:latin typeface="Calibri Light" panose="020F0302020204030204" pitchFamily="34" charset="0"/>
                <a:ea typeface="Cambria" panose="02040503050406030204" pitchFamily="18" charset="0"/>
                <a:cs typeface="Calibri Light" panose="020F0302020204030204" pitchFamily="34" charset="0"/>
              </a:rPr>
              <a:t>Unemployment rate</a:t>
            </a:r>
          </a:p>
          <a:p>
            <a:pPr marL="857250" lvl="1" indent="-400050" algn="just">
              <a:buFont typeface="+mj-lt"/>
              <a:buAutoNum type="romanLcPeriod"/>
            </a:pPr>
            <a:r>
              <a:rPr lang="en-IN" dirty="0" smtClean="0">
                <a:latin typeface="Calibri Light" panose="020F0302020204030204" pitchFamily="34" charset="0"/>
                <a:ea typeface="Cambria" panose="02040503050406030204" pitchFamily="18" charset="0"/>
                <a:cs typeface="Calibri Light" panose="020F0302020204030204" pitchFamily="34" charset="0"/>
              </a:rPr>
              <a:t>Inflation rate</a:t>
            </a:r>
          </a:p>
          <a:p>
            <a:pPr marL="857250" lvl="1" indent="-400050" algn="just">
              <a:buFont typeface="+mj-lt"/>
              <a:buAutoNum type="romanLcPeriod"/>
            </a:pPr>
            <a:r>
              <a:rPr lang="en-IN" dirty="0" smtClean="0">
                <a:latin typeface="Calibri Light" panose="020F0302020204030204" pitchFamily="34" charset="0"/>
                <a:ea typeface="Cambria" panose="02040503050406030204" pitchFamily="18" charset="0"/>
                <a:cs typeface="Calibri Light" panose="020F0302020204030204" pitchFamily="34" charset="0"/>
              </a:rPr>
              <a:t>Consumer Confidence</a:t>
            </a:r>
          </a:p>
          <a:p>
            <a:pPr marL="857250" lvl="1" indent="-400050" algn="just">
              <a:buFont typeface="+mj-lt"/>
              <a:buAutoNum type="romanLcPeriod"/>
            </a:pPr>
            <a:r>
              <a:rPr lang="en-IN" dirty="0" smtClean="0">
                <a:latin typeface="Calibri Light" panose="020F0302020204030204" pitchFamily="34" charset="0"/>
                <a:ea typeface="Cambria" panose="02040503050406030204" pitchFamily="18" charset="0"/>
                <a:cs typeface="Calibri Light" panose="020F0302020204030204" pitchFamily="34" charset="0"/>
              </a:rPr>
              <a:t>Purchase </a:t>
            </a:r>
            <a:r>
              <a:rPr lang="en-IN" dirty="0">
                <a:latin typeface="Calibri Light" panose="020F0302020204030204" pitchFamily="34" charset="0"/>
                <a:ea typeface="Cambria" panose="02040503050406030204" pitchFamily="18" charset="0"/>
                <a:cs typeface="Calibri Light" panose="020F0302020204030204" pitchFamily="34" charset="0"/>
              </a:rPr>
              <a:t>Managers' </a:t>
            </a:r>
            <a:r>
              <a:rPr lang="en-IN" dirty="0" smtClean="0">
                <a:latin typeface="Calibri Light" panose="020F0302020204030204" pitchFamily="34" charset="0"/>
                <a:ea typeface="Cambria" panose="02040503050406030204" pitchFamily="18" charset="0"/>
                <a:cs typeface="Calibri Light" panose="020F0302020204030204" pitchFamily="34" charset="0"/>
              </a:rPr>
              <a:t>Index</a:t>
            </a:r>
            <a:endParaRPr lang="en-IN" dirty="0">
              <a:solidFill>
                <a:srgbClr val="FF0000"/>
              </a:solidFill>
              <a:latin typeface="Calibri Light" panose="020F0302020204030204" pitchFamily="34" charset="0"/>
              <a:ea typeface="Cambria" panose="02040503050406030204" pitchFamily="18" charset="0"/>
              <a:cs typeface="Calibri Light" panose="020F0302020204030204" pitchFamily="34" charset="0"/>
            </a:endParaRPr>
          </a:p>
        </p:txBody>
      </p:sp>
    </p:spTree>
    <p:extLst>
      <p:ext uri="{BB962C8B-B14F-4D97-AF65-F5344CB8AC3E}">
        <p14:creationId xmlns:p14="http://schemas.microsoft.com/office/powerpoint/2010/main" val="39917706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sz="2400" dirty="0" smtClean="0"/>
              <a:t>Indian Capital Market - Overview</a:t>
            </a:r>
            <a:endParaRPr lang="mr-IN" altLang="en-US" sz="2400" dirty="0" smtClean="0"/>
          </a:p>
        </p:txBody>
      </p:sp>
      <p:graphicFrame>
        <p:nvGraphicFramePr>
          <p:cNvPr id="2" name="Diagram 1"/>
          <p:cNvGraphicFramePr/>
          <p:nvPr>
            <p:extLst>
              <p:ext uri="{D42A27DB-BD31-4B8C-83A1-F6EECF244321}">
                <p14:modId xmlns:p14="http://schemas.microsoft.com/office/powerpoint/2010/main" val="1480335839"/>
              </p:ext>
            </p:extLst>
          </p:nvPr>
        </p:nvGraphicFramePr>
        <p:xfrm>
          <a:off x="381000" y="895350"/>
          <a:ext cx="84582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0" name="Group 9"/>
          <p:cNvGrpSpPr/>
          <p:nvPr/>
        </p:nvGrpSpPr>
        <p:grpSpPr>
          <a:xfrm>
            <a:off x="1524000" y="3714752"/>
            <a:ext cx="1600200" cy="1029191"/>
            <a:chOff x="1141526" y="1389117"/>
            <a:chExt cx="1600200" cy="1029191"/>
          </a:xfrm>
        </p:grpSpPr>
        <p:sp>
          <p:nvSpPr>
            <p:cNvPr id="11" name="Rectangle 10"/>
            <p:cNvSpPr/>
            <p:nvPr/>
          </p:nvSpPr>
          <p:spPr>
            <a:xfrm>
              <a:off x="1141526" y="1389117"/>
              <a:ext cx="1543786" cy="10291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2" name="Rectangle 11"/>
            <p:cNvSpPr/>
            <p:nvPr/>
          </p:nvSpPr>
          <p:spPr>
            <a:xfrm>
              <a:off x="1197940" y="1389117"/>
              <a:ext cx="1543786" cy="10291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lvl="0"/>
              <a:r>
                <a:rPr lang="en-US" altLang="en-US" sz="1400" dirty="0"/>
                <a:t>NSE, BSE, MSE, MCX etc.</a:t>
              </a:r>
              <a:endParaRPr lang="en-US" sz="1400" dirty="0"/>
            </a:p>
          </p:txBody>
        </p:sp>
      </p:grpSp>
      <p:grpSp>
        <p:nvGrpSpPr>
          <p:cNvPr id="13" name="Group 12"/>
          <p:cNvGrpSpPr/>
          <p:nvPr/>
        </p:nvGrpSpPr>
        <p:grpSpPr>
          <a:xfrm>
            <a:off x="4343400" y="3714752"/>
            <a:ext cx="1600200" cy="1029191"/>
            <a:chOff x="1141526" y="1389117"/>
            <a:chExt cx="1600200" cy="1029191"/>
          </a:xfrm>
        </p:grpSpPr>
        <p:sp>
          <p:nvSpPr>
            <p:cNvPr id="14" name="Rectangle 13"/>
            <p:cNvSpPr/>
            <p:nvPr/>
          </p:nvSpPr>
          <p:spPr>
            <a:xfrm>
              <a:off x="1141526" y="1389117"/>
              <a:ext cx="1543786" cy="10291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ctangle 14"/>
            <p:cNvSpPr/>
            <p:nvPr/>
          </p:nvSpPr>
          <p:spPr>
            <a:xfrm>
              <a:off x="1197940" y="1389117"/>
              <a:ext cx="1543786" cy="10291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lvl="0"/>
              <a:r>
                <a:rPr lang="en-US" altLang="en-US" sz="1400" dirty="0"/>
                <a:t>NSDL, CDSL</a:t>
              </a:r>
              <a:endParaRPr lang="en-US" sz="1400" dirty="0"/>
            </a:p>
          </p:txBody>
        </p:sp>
      </p:grpSp>
      <p:grpSp>
        <p:nvGrpSpPr>
          <p:cNvPr id="16" name="Group 15"/>
          <p:cNvGrpSpPr/>
          <p:nvPr/>
        </p:nvGrpSpPr>
        <p:grpSpPr>
          <a:xfrm>
            <a:off x="7315200" y="3714752"/>
            <a:ext cx="1600200" cy="1029191"/>
            <a:chOff x="1141526" y="1389117"/>
            <a:chExt cx="1600200" cy="1029191"/>
          </a:xfrm>
        </p:grpSpPr>
        <p:sp>
          <p:nvSpPr>
            <p:cNvPr id="17" name="Rectangle 16"/>
            <p:cNvSpPr/>
            <p:nvPr/>
          </p:nvSpPr>
          <p:spPr>
            <a:xfrm>
              <a:off x="1141526" y="1389117"/>
              <a:ext cx="1543786" cy="1029191"/>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8" name="Rectangle 17"/>
            <p:cNvSpPr/>
            <p:nvPr/>
          </p:nvSpPr>
          <p:spPr>
            <a:xfrm>
              <a:off x="1197940" y="1389117"/>
              <a:ext cx="1543786" cy="1029191"/>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0960" tIns="60960" rIns="60960" bIns="60960" numCol="1" spcCol="1270" anchor="ctr" anchorCtr="0">
              <a:noAutofit/>
            </a:bodyPr>
            <a:lstStyle/>
            <a:p>
              <a:pPr lvl="0"/>
              <a:r>
                <a:rPr lang="en-US" altLang="en-US" sz="1400" dirty="0"/>
                <a:t>Stock Brokers, RTAs, Mutual Funds, Investment Advisors etc.</a:t>
              </a:r>
              <a:endParaRPr lang="en-US" sz="1400" dirty="0"/>
            </a:p>
          </p:txBody>
        </p:sp>
      </p:grpSp>
    </p:spTree>
    <p:extLst>
      <p:ext uri="{BB962C8B-B14F-4D97-AF65-F5344CB8AC3E}">
        <p14:creationId xmlns:p14="http://schemas.microsoft.com/office/powerpoint/2010/main" val="13238226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Types of Fundamental Analysis</a:t>
            </a:r>
          </a:p>
        </p:txBody>
      </p:sp>
      <p:sp>
        <p:nvSpPr>
          <p:cNvPr id="4" name="Rectangle 3"/>
          <p:cNvSpPr/>
          <p:nvPr/>
        </p:nvSpPr>
        <p:spPr>
          <a:xfrm>
            <a:off x="202885" y="1657350"/>
            <a:ext cx="6883715" cy="2308324"/>
          </a:xfrm>
          <a:prstGeom prst="rect">
            <a:avLst/>
          </a:prstGeom>
        </p:spPr>
        <p:txBody>
          <a:bodyPr wrap="square">
            <a:spAutoFit/>
          </a:bodyPr>
          <a:lstStyle/>
          <a:p>
            <a:r>
              <a:rPr lang="en-IN" dirty="0">
                <a:latin typeface="Calibri Light" panose="020F0302020204030204" pitchFamily="34" charset="0"/>
                <a:cs typeface="Calibri Light" panose="020F0302020204030204" pitchFamily="34" charset="0"/>
              </a:rPr>
              <a:t> </a:t>
            </a:r>
            <a:r>
              <a:rPr lang="en-IN" dirty="0" smtClean="0">
                <a:latin typeface="Calibri Light" panose="020F0302020204030204" pitchFamily="34" charset="0"/>
                <a:cs typeface="Calibri Light" panose="020F0302020204030204" pitchFamily="34" charset="0"/>
              </a:rPr>
              <a:t>It takes </a:t>
            </a:r>
            <a:r>
              <a:rPr lang="en-IN" dirty="0">
                <a:latin typeface="Calibri Light" panose="020F0302020204030204" pitchFamily="34" charset="0"/>
                <a:cs typeface="Calibri Light" panose="020F0302020204030204" pitchFamily="34" charset="0"/>
              </a:rPr>
              <a:t>into account information that can’t be expressed in </a:t>
            </a:r>
            <a:r>
              <a:rPr lang="en-IN" dirty="0" smtClean="0">
                <a:latin typeface="Calibri Light" panose="020F0302020204030204" pitchFamily="34" charset="0"/>
                <a:cs typeface="Calibri Light" panose="020F0302020204030204" pitchFamily="34" charset="0"/>
              </a:rPr>
              <a:t>numbers.</a:t>
            </a:r>
          </a:p>
          <a:p>
            <a:endParaRPr lang="en-IN" dirty="0" smtClean="0">
              <a:latin typeface="Calibri Light" panose="020F0302020204030204" pitchFamily="34" charset="0"/>
              <a:cs typeface="Calibri Light" panose="020F0302020204030204" pitchFamily="34" charset="0"/>
            </a:endParaRPr>
          </a:p>
          <a:p>
            <a:pPr marL="400050" indent="-400050" algn="just">
              <a:buFont typeface="+mj-lt"/>
              <a:buAutoNum type="romanLcPeriod"/>
            </a:pPr>
            <a:r>
              <a:rPr lang="en-IN" dirty="0" smtClean="0">
                <a:latin typeface="Calibri Light" panose="020F0302020204030204" pitchFamily="34" charset="0"/>
                <a:cs typeface="Calibri Light" panose="020F0302020204030204" pitchFamily="34" charset="0"/>
              </a:rPr>
              <a:t>It </a:t>
            </a:r>
            <a:r>
              <a:rPr lang="en-IN" dirty="0">
                <a:latin typeface="Calibri Light" panose="020F0302020204030204" pitchFamily="34" charset="0"/>
                <a:cs typeface="Calibri Light" panose="020F0302020204030204" pitchFamily="34" charset="0"/>
              </a:rPr>
              <a:t>relates to the company itself. </a:t>
            </a:r>
            <a:endParaRPr lang="en-IN" dirty="0" smtClean="0">
              <a:latin typeface="Calibri Light" panose="020F0302020204030204" pitchFamily="34" charset="0"/>
              <a:cs typeface="Calibri Light" panose="020F0302020204030204" pitchFamily="34" charset="0"/>
            </a:endParaRPr>
          </a:p>
          <a:p>
            <a:pPr marL="400050" indent="-400050" algn="just">
              <a:buFont typeface="+mj-lt"/>
              <a:buAutoNum type="romanLcPeriod"/>
            </a:pPr>
            <a:r>
              <a:rPr lang="en-IN" dirty="0" smtClean="0">
                <a:latin typeface="Calibri Light" panose="020F0302020204030204" pitchFamily="34" charset="0"/>
                <a:cs typeface="Calibri Light" panose="020F0302020204030204" pitchFamily="34" charset="0"/>
              </a:rPr>
              <a:t>Factors – examples – </a:t>
            </a:r>
          </a:p>
          <a:p>
            <a:pPr marL="400050" indent="-400050" algn="just">
              <a:buFont typeface="+mj-lt"/>
              <a:buAutoNum type="romanLcPeriod"/>
            </a:pPr>
            <a:endParaRPr lang="en-IN" dirty="0" smtClean="0">
              <a:latin typeface="Calibri Light" panose="020F0302020204030204" pitchFamily="34" charset="0"/>
              <a:cs typeface="Calibri Light" panose="020F0302020204030204" pitchFamily="34" charset="0"/>
            </a:endParaRPr>
          </a:p>
          <a:p>
            <a:pPr marL="800100" lvl="1" indent="-342900" algn="just">
              <a:buFont typeface="+mj-lt"/>
              <a:buAutoNum type="alphaLcParenR"/>
            </a:pPr>
            <a:r>
              <a:rPr lang="en-IN" dirty="0" smtClean="0">
                <a:latin typeface="Calibri Light" panose="020F0302020204030204" pitchFamily="34" charset="0"/>
                <a:cs typeface="Calibri Light" panose="020F0302020204030204" pitchFamily="34" charset="0"/>
              </a:rPr>
              <a:t>Management </a:t>
            </a:r>
            <a:r>
              <a:rPr lang="en-IN" dirty="0">
                <a:latin typeface="Calibri Light" panose="020F0302020204030204" pitchFamily="34" charset="0"/>
                <a:cs typeface="Calibri Light" panose="020F0302020204030204" pitchFamily="34" charset="0"/>
              </a:rPr>
              <a:t>experience and </a:t>
            </a:r>
            <a:r>
              <a:rPr lang="en-IN" dirty="0" smtClean="0">
                <a:latin typeface="Calibri Light" panose="020F0302020204030204" pitchFamily="34" charset="0"/>
                <a:cs typeface="Calibri Light" panose="020F0302020204030204" pitchFamily="34" charset="0"/>
              </a:rPr>
              <a:t>performance</a:t>
            </a:r>
          </a:p>
          <a:p>
            <a:pPr marL="800100" lvl="1" indent="-342900" algn="just">
              <a:buFont typeface="+mj-lt"/>
              <a:buAutoNum type="alphaLcParenR"/>
            </a:pPr>
            <a:r>
              <a:rPr lang="en-IN" dirty="0" smtClean="0">
                <a:latin typeface="Calibri Light" panose="020F0302020204030204" pitchFamily="34" charset="0"/>
                <a:cs typeface="Calibri Light" panose="020F0302020204030204" pitchFamily="34" charset="0"/>
              </a:rPr>
              <a:t>Corporate governance</a:t>
            </a:r>
          </a:p>
          <a:p>
            <a:pPr marL="800100" lvl="1" indent="-342900" algn="just">
              <a:buFont typeface="+mj-lt"/>
              <a:buAutoNum type="alphaLcParenR"/>
            </a:pPr>
            <a:r>
              <a:rPr lang="en-IN" dirty="0" smtClean="0">
                <a:latin typeface="Calibri Light" panose="020F0302020204030204" pitchFamily="34" charset="0"/>
                <a:cs typeface="Calibri Light" panose="020F0302020204030204" pitchFamily="34" charset="0"/>
              </a:rPr>
              <a:t>Industry and competition etc.</a:t>
            </a:r>
            <a:endParaRPr lang="en-IN" dirty="0">
              <a:latin typeface="Calibri Light" panose="020F0302020204030204" pitchFamily="34" charset="0"/>
              <a:cs typeface="Calibri Light" panose="020F0302020204030204" pitchFamily="34" charset="0"/>
            </a:endParaRPr>
          </a:p>
        </p:txBody>
      </p:sp>
      <p:sp>
        <p:nvSpPr>
          <p:cNvPr id="5" name="Rounded Rectangle 4"/>
          <p:cNvSpPr/>
          <p:nvPr/>
        </p:nvSpPr>
        <p:spPr>
          <a:xfrm>
            <a:off x="218760" y="838091"/>
            <a:ext cx="8620440" cy="44124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a:solidFill>
                  <a:schemeClr val="tx1"/>
                </a:solidFill>
                <a:latin typeface="Calibri Light" panose="020F0302020204030204" pitchFamily="34" charset="0"/>
                <a:cs typeface="Calibri Light" panose="020F0302020204030204" pitchFamily="34" charset="0"/>
              </a:rPr>
              <a:t>Qualitative Analysis</a:t>
            </a:r>
          </a:p>
        </p:txBody>
      </p:sp>
      <p:pic>
        <p:nvPicPr>
          <p:cNvPr id="4098" name="Picture 2" descr="Preparing agreement on management of Company | Lawyer in Vietnam - Help  doing business in Vietnam"/>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943600" y="2114550"/>
            <a:ext cx="2667000" cy="2667000"/>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3587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18760" y="838091"/>
            <a:ext cx="8620440" cy="441246"/>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sz="2000" dirty="0">
                <a:solidFill>
                  <a:schemeClr val="tx1"/>
                </a:solidFill>
                <a:latin typeface="Calibri Light" panose="020F0302020204030204" pitchFamily="34" charset="0"/>
                <a:cs typeface="Calibri Light" panose="020F0302020204030204" pitchFamily="34" charset="0"/>
              </a:rPr>
              <a:t>Quantitative </a:t>
            </a:r>
            <a:r>
              <a:rPr lang="en-IN" sz="2000" dirty="0" smtClean="0">
                <a:solidFill>
                  <a:schemeClr val="tx1"/>
                </a:solidFill>
                <a:latin typeface="Calibri Light" panose="020F0302020204030204" pitchFamily="34" charset="0"/>
                <a:cs typeface="Calibri Light" panose="020F0302020204030204" pitchFamily="34" charset="0"/>
              </a:rPr>
              <a:t>Analysis</a:t>
            </a:r>
            <a:endParaRPr lang="en-IN" sz="2000" dirty="0">
              <a:solidFill>
                <a:schemeClr val="tx1"/>
              </a:solidFill>
              <a:latin typeface="Calibri Light" panose="020F0302020204030204" pitchFamily="34" charset="0"/>
              <a:cs typeface="Calibri Light" panose="020F0302020204030204" pitchFamily="34" charset="0"/>
            </a:endParaRPr>
          </a:p>
        </p:txBody>
      </p:sp>
      <p:sp>
        <p:nvSpPr>
          <p:cNvPr id="2" name="Title 1"/>
          <p:cNvSpPr>
            <a:spLocks noGrp="1"/>
          </p:cNvSpPr>
          <p:nvPr>
            <p:ph type="title"/>
          </p:nvPr>
        </p:nvSpPr>
        <p:spPr/>
        <p:txBody>
          <a:bodyPr/>
          <a:lstStyle/>
          <a:p>
            <a:r>
              <a:rPr lang="en-IN" dirty="0"/>
              <a:t>Types of Fundamental Analysis</a:t>
            </a:r>
          </a:p>
        </p:txBody>
      </p:sp>
      <p:sp>
        <p:nvSpPr>
          <p:cNvPr id="4" name="Rectangle 3"/>
          <p:cNvSpPr/>
          <p:nvPr/>
        </p:nvSpPr>
        <p:spPr>
          <a:xfrm>
            <a:off x="218760" y="1504950"/>
            <a:ext cx="8623615" cy="2862322"/>
          </a:xfrm>
          <a:prstGeom prst="rect">
            <a:avLst/>
          </a:prstGeom>
        </p:spPr>
        <p:txBody>
          <a:bodyPr wrap="square">
            <a:spAutoFit/>
          </a:bodyPr>
          <a:lstStyle/>
          <a:p>
            <a:pPr marL="400050" indent="-400050" algn="just">
              <a:buFont typeface="+mj-lt"/>
              <a:buAutoNum type="romanLcPeriod"/>
            </a:pPr>
            <a:r>
              <a:rPr lang="en-IN" dirty="0">
                <a:latin typeface="Calibri Light" panose="020F0302020204030204" pitchFamily="34" charset="0"/>
                <a:ea typeface="Cambria" panose="02040503050406030204" pitchFamily="18" charset="0"/>
                <a:cs typeface="Calibri Light" panose="020F0302020204030204" pitchFamily="34" charset="0"/>
              </a:rPr>
              <a:t>It is related to information that is shown in company’s financial statements. It involves measuring simple statistical data to complex calculations </a:t>
            </a:r>
          </a:p>
          <a:p>
            <a:pPr marL="400050" indent="-400050" algn="just">
              <a:buFont typeface="+mj-lt"/>
              <a:buAutoNum type="romanLcPeriod"/>
            </a:pPr>
            <a:r>
              <a:rPr lang="en-IN" dirty="0">
                <a:latin typeface="Calibri Light" panose="020F0302020204030204" pitchFamily="34" charset="0"/>
                <a:ea typeface="Cambria" panose="02040503050406030204" pitchFamily="18" charset="0"/>
                <a:cs typeface="Calibri Light" panose="020F0302020204030204" pitchFamily="34" charset="0"/>
              </a:rPr>
              <a:t>This analysis helps you to evaluate investment opportunities such as when to buy and sell securities.</a:t>
            </a:r>
          </a:p>
          <a:p>
            <a:pPr marL="400050" indent="-400050" algn="just">
              <a:buFont typeface="+mj-lt"/>
              <a:buAutoNum type="romanLcPeriod"/>
            </a:pPr>
            <a:r>
              <a:rPr lang="en-IN" dirty="0">
                <a:latin typeface="Calibri Light" panose="020F0302020204030204" pitchFamily="34" charset="0"/>
                <a:ea typeface="Cambria" panose="02040503050406030204" pitchFamily="18" charset="0"/>
                <a:cs typeface="Calibri Light" panose="020F0302020204030204" pitchFamily="34" charset="0"/>
              </a:rPr>
              <a:t>Factors – examples -  </a:t>
            </a:r>
          </a:p>
          <a:p>
            <a:pPr marL="857250" lvl="1" indent="-400050" algn="just">
              <a:buFont typeface="+mj-lt"/>
              <a:buAutoNum type="alphaLcParenR"/>
            </a:pPr>
            <a:r>
              <a:rPr lang="en-IN" dirty="0">
                <a:latin typeface="Calibri Light" panose="020F0302020204030204" pitchFamily="34" charset="0"/>
                <a:ea typeface="Cambria" panose="02040503050406030204" pitchFamily="18" charset="0"/>
                <a:cs typeface="Calibri Light" panose="020F0302020204030204" pitchFamily="34" charset="0"/>
              </a:rPr>
              <a:t>Company’s revenues </a:t>
            </a:r>
          </a:p>
          <a:p>
            <a:pPr marL="857250" lvl="1" indent="-400050" algn="just">
              <a:buFont typeface="+mj-lt"/>
              <a:buAutoNum type="alphaLcParenR"/>
            </a:pPr>
            <a:r>
              <a:rPr lang="en-IN" dirty="0">
                <a:latin typeface="Calibri Light" panose="020F0302020204030204" pitchFamily="34" charset="0"/>
                <a:ea typeface="Cambria" panose="02040503050406030204" pitchFamily="18" charset="0"/>
                <a:cs typeface="Calibri Light" panose="020F0302020204030204" pitchFamily="34" charset="0"/>
              </a:rPr>
              <a:t>Profit margins</a:t>
            </a:r>
          </a:p>
          <a:p>
            <a:pPr marL="857250" lvl="1" indent="-400050" algn="just">
              <a:buFont typeface="+mj-lt"/>
              <a:buAutoNum type="alphaLcParenR"/>
            </a:pPr>
            <a:r>
              <a:rPr lang="en-IN" dirty="0">
                <a:latin typeface="Calibri Light" panose="020F0302020204030204" pitchFamily="34" charset="0"/>
                <a:ea typeface="Cambria" panose="02040503050406030204" pitchFamily="18" charset="0"/>
                <a:cs typeface="Calibri Light" panose="020F0302020204030204" pitchFamily="34" charset="0"/>
              </a:rPr>
              <a:t>Return on equity </a:t>
            </a:r>
          </a:p>
          <a:p>
            <a:pPr marL="857250" lvl="1" indent="-400050" algn="just">
              <a:buFont typeface="+mj-lt"/>
              <a:buAutoNum type="alphaLcParenR"/>
            </a:pPr>
            <a:r>
              <a:rPr lang="en-IN" dirty="0">
                <a:latin typeface="Calibri Light" panose="020F0302020204030204" pitchFamily="34" charset="0"/>
                <a:ea typeface="Cambria" panose="02040503050406030204" pitchFamily="18" charset="0"/>
                <a:cs typeface="Calibri Light" panose="020F0302020204030204" pitchFamily="34" charset="0"/>
              </a:rPr>
              <a:t>Future growth potential </a:t>
            </a:r>
          </a:p>
          <a:p>
            <a:pPr marL="857250" lvl="1" indent="-400050" algn="just">
              <a:buFont typeface="+mj-lt"/>
              <a:buAutoNum type="alphaLcParenR"/>
            </a:pPr>
            <a:r>
              <a:rPr lang="en-IN" dirty="0">
                <a:latin typeface="Calibri Light" panose="020F0302020204030204" pitchFamily="34" charset="0"/>
                <a:ea typeface="Cambria" panose="02040503050406030204" pitchFamily="18" charset="0"/>
                <a:cs typeface="Calibri Light" panose="020F0302020204030204" pitchFamily="34" charset="0"/>
              </a:rPr>
              <a:t>Financial ratios</a:t>
            </a:r>
          </a:p>
        </p:txBody>
      </p:sp>
      <p:pic>
        <p:nvPicPr>
          <p:cNvPr id="3076" name="Picture 4" descr="Qualitative Data Collection &amp;amp; Survey Services | KGS Research"/>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257800" y="2419350"/>
            <a:ext cx="2971800" cy="263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79442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277538" y="2800350"/>
            <a:ext cx="3119191" cy="38100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i-IN"/>
          </a:p>
        </p:txBody>
      </p:sp>
      <p:sp>
        <p:nvSpPr>
          <p:cNvPr id="5" name="Rounded Rectangle 4"/>
          <p:cNvSpPr/>
          <p:nvPr/>
        </p:nvSpPr>
        <p:spPr>
          <a:xfrm>
            <a:off x="240324" y="921300"/>
            <a:ext cx="3119191" cy="38100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i-IN"/>
          </a:p>
        </p:txBody>
      </p:sp>
      <p:sp>
        <p:nvSpPr>
          <p:cNvPr id="2" name="Title 1"/>
          <p:cNvSpPr>
            <a:spLocks noGrp="1"/>
          </p:cNvSpPr>
          <p:nvPr>
            <p:ph type="title"/>
          </p:nvPr>
        </p:nvSpPr>
        <p:spPr/>
        <p:txBody>
          <a:bodyPr/>
          <a:lstStyle/>
          <a:p>
            <a:r>
              <a:rPr lang="en-IN" dirty="0" smtClean="0"/>
              <a:t>Using Financial Ratios for Fundamental Analysis</a:t>
            </a:r>
            <a:endParaRPr lang="hi-IN" dirty="0"/>
          </a:p>
        </p:txBody>
      </p:sp>
      <p:sp>
        <p:nvSpPr>
          <p:cNvPr id="4" name="Rectangle 3"/>
          <p:cNvSpPr/>
          <p:nvPr/>
        </p:nvSpPr>
        <p:spPr>
          <a:xfrm>
            <a:off x="240324" y="908030"/>
            <a:ext cx="8418342" cy="3416320"/>
          </a:xfrm>
          <a:prstGeom prst="rect">
            <a:avLst/>
          </a:prstGeom>
        </p:spPr>
        <p:txBody>
          <a:bodyPr wrap="square">
            <a:spAutoFit/>
          </a:bodyPr>
          <a:lstStyle/>
          <a:p>
            <a:pPr algn="just"/>
            <a:r>
              <a:rPr lang="en-IN" dirty="0" smtClean="0">
                <a:latin typeface="Calibri Light" panose="020F0302020204030204" pitchFamily="34" charset="0"/>
                <a:ea typeface="Cambria" panose="02040503050406030204" pitchFamily="18" charset="0"/>
                <a:cs typeface="Calibri Light" panose="020F0302020204030204" pitchFamily="34" charset="0"/>
              </a:rPr>
              <a:t>1. Price </a:t>
            </a:r>
            <a:r>
              <a:rPr lang="en-IN" dirty="0">
                <a:latin typeface="Calibri Light" panose="020F0302020204030204" pitchFamily="34" charset="0"/>
                <a:ea typeface="Cambria" panose="02040503050406030204" pitchFamily="18" charset="0"/>
                <a:cs typeface="Calibri Light" panose="020F0302020204030204" pitchFamily="34" charset="0"/>
              </a:rPr>
              <a:t>To Earnings Ratio</a:t>
            </a:r>
          </a:p>
          <a:p>
            <a:pPr algn="just"/>
            <a:endParaRPr lang="en-IN" dirty="0">
              <a:latin typeface="Calibri Light" panose="020F0302020204030204" pitchFamily="34" charset="0"/>
              <a:ea typeface="Cambria" panose="02040503050406030204" pitchFamily="18" charset="0"/>
              <a:cs typeface="Calibri Light" panose="020F0302020204030204" pitchFamily="34" charset="0"/>
            </a:endParaRPr>
          </a:p>
          <a:p>
            <a:pPr marL="400050" indent="-400050" algn="just">
              <a:buFont typeface="+mj-lt"/>
              <a:buAutoNum type="romanLcPeriod"/>
            </a:pPr>
            <a:r>
              <a:rPr lang="en-IN" dirty="0" smtClean="0">
                <a:latin typeface="Calibri Light" panose="020F0302020204030204" pitchFamily="34" charset="0"/>
                <a:ea typeface="Cambria" panose="02040503050406030204" pitchFamily="18" charset="0"/>
                <a:cs typeface="Calibri Light" panose="020F0302020204030204" pitchFamily="34" charset="0"/>
              </a:rPr>
              <a:t>It is one </a:t>
            </a:r>
            <a:r>
              <a:rPr lang="en-IN" dirty="0">
                <a:latin typeface="Calibri Light" panose="020F0302020204030204" pitchFamily="34" charset="0"/>
                <a:ea typeface="Cambria" panose="02040503050406030204" pitchFamily="18" charset="0"/>
                <a:cs typeface="Calibri Light" panose="020F0302020204030204" pitchFamily="34" charset="0"/>
              </a:rPr>
              <a:t>of the most widely used financial ratio </a:t>
            </a:r>
            <a:r>
              <a:rPr lang="en-IN" dirty="0" smtClean="0">
                <a:latin typeface="Calibri Light" panose="020F0302020204030204" pitchFamily="34" charset="0"/>
                <a:ea typeface="Cambria" panose="02040503050406030204" pitchFamily="18" charset="0"/>
                <a:cs typeface="Calibri Light" panose="020F0302020204030204" pitchFamily="34" charset="0"/>
              </a:rPr>
              <a:t>analysis. </a:t>
            </a:r>
          </a:p>
          <a:p>
            <a:pPr marL="400050" indent="-400050" algn="just">
              <a:buFont typeface="+mj-lt"/>
              <a:buAutoNum type="romanLcPeriod"/>
            </a:pPr>
            <a:r>
              <a:rPr lang="en-IN" dirty="0" smtClean="0">
                <a:latin typeface="Calibri Light" panose="020F0302020204030204" pitchFamily="34" charset="0"/>
                <a:ea typeface="Cambria" panose="02040503050406030204" pitchFamily="18" charset="0"/>
                <a:cs typeface="Calibri Light" panose="020F0302020204030204" pitchFamily="34" charset="0"/>
              </a:rPr>
              <a:t>Computation - Price </a:t>
            </a:r>
            <a:r>
              <a:rPr lang="en-IN" dirty="0">
                <a:latin typeface="Calibri Light" panose="020F0302020204030204" pitchFamily="34" charset="0"/>
                <a:ea typeface="Cambria" panose="02040503050406030204" pitchFamily="18" charset="0"/>
                <a:cs typeface="Calibri Light" panose="020F0302020204030204" pitchFamily="34" charset="0"/>
              </a:rPr>
              <a:t>Per </a:t>
            </a:r>
            <a:r>
              <a:rPr lang="en-IN" dirty="0" smtClean="0">
                <a:latin typeface="Calibri Light" panose="020F0302020204030204" pitchFamily="34" charset="0"/>
                <a:ea typeface="Cambria" panose="02040503050406030204" pitchFamily="18" charset="0"/>
                <a:cs typeface="Calibri Light" panose="020F0302020204030204" pitchFamily="34" charset="0"/>
              </a:rPr>
              <a:t>Share / Earnings </a:t>
            </a:r>
            <a:r>
              <a:rPr lang="en-IN" dirty="0">
                <a:latin typeface="Calibri Light" panose="020F0302020204030204" pitchFamily="34" charset="0"/>
                <a:ea typeface="Cambria" panose="02040503050406030204" pitchFamily="18" charset="0"/>
                <a:cs typeface="Calibri Light" panose="020F0302020204030204" pitchFamily="34" charset="0"/>
              </a:rPr>
              <a:t>Per </a:t>
            </a:r>
            <a:r>
              <a:rPr lang="en-IN" dirty="0" smtClean="0">
                <a:latin typeface="Calibri Light" panose="020F0302020204030204" pitchFamily="34" charset="0"/>
                <a:ea typeface="Cambria" panose="02040503050406030204" pitchFamily="18" charset="0"/>
                <a:cs typeface="Calibri Light" panose="020F0302020204030204" pitchFamily="34" charset="0"/>
              </a:rPr>
              <a:t>Share</a:t>
            </a:r>
          </a:p>
          <a:p>
            <a:pPr marL="400050" indent="-400050" algn="just">
              <a:buFont typeface="+mj-lt"/>
              <a:buAutoNum type="romanLcPeriod"/>
            </a:pPr>
            <a:r>
              <a:rPr lang="en-IN" dirty="0" smtClean="0">
                <a:latin typeface="Calibri Light" panose="020F0302020204030204" pitchFamily="34" charset="0"/>
                <a:ea typeface="Cambria" panose="02040503050406030204" pitchFamily="18" charset="0"/>
                <a:cs typeface="Calibri Light" panose="020F0302020204030204" pitchFamily="34" charset="0"/>
              </a:rPr>
              <a:t>As </a:t>
            </a:r>
            <a:r>
              <a:rPr lang="en-IN" dirty="0">
                <a:latin typeface="Calibri Light" panose="020F0302020204030204" pitchFamily="34" charset="0"/>
                <a:ea typeface="Cambria" panose="02040503050406030204" pitchFamily="18" charset="0"/>
                <a:cs typeface="Calibri Light" panose="020F0302020204030204" pitchFamily="34" charset="0"/>
              </a:rPr>
              <a:t>a thumb rule, a low P/E ratio is preferred while buying a stock.</a:t>
            </a:r>
          </a:p>
          <a:p>
            <a:pPr algn="just"/>
            <a:endParaRPr lang="en-IN" dirty="0">
              <a:latin typeface="Calibri Light" panose="020F0302020204030204" pitchFamily="34" charset="0"/>
              <a:ea typeface="Cambria" panose="02040503050406030204" pitchFamily="18" charset="0"/>
              <a:cs typeface="Calibri Light" panose="020F0302020204030204" pitchFamily="34" charset="0"/>
            </a:endParaRPr>
          </a:p>
          <a:p>
            <a:pPr algn="just"/>
            <a:endParaRPr lang="en-IN" b="1" dirty="0" smtClean="0">
              <a:latin typeface="Calibri Light" panose="020F0302020204030204" pitchFamily="34" charset="0"/>
              <a:ea typeface="Cambria" panose="02040503050406030204" pitchFamily="18" charset="0"/>
              <a:cs typeface="Calibri Light" panose="020F0302020204030204" pitchFamily="34" charset="0"/>
            </a:endParaRPr>
          </a:p>
          <a:p>
            <a:pPr algn="just"/>
            <a:r>
              <a:rPr lang="en-IN" dirty="0" smtClean="0">
                <a:latin typeface="Calibri Light" panose="020F0302020204030204" pitchFamily="34" charset="0"/>
                <a:ea typeface="Cambria" panose="02040503050406030204" pitchFamily="18" charset="0"/>
                <a:cs typeface="Calibri Light" panose="020F0302020204030204" pitchFamily="34" charset="0"/>
              </a:rPr>
              <a:t>2</a:t>
            </a:r>
            <a:r>
              <a:rPr lang="en-IN" dirty="0">
                <a:latin typeface="Calibri Light" panose="020F0302020204030204" pitchFamily="34" charset="0"/>
                <a:ea typeface="Cambria" panose="02040503050406030204" pitchFamily="18" charset="0"/>
                <a:cs typeface="Calibri Light" panose="020F0302020204030204" pitchFamily="34" charset="0"/>
              </a:rPr>
              <a:t>. </a:t>
            </a:r>
            <a:r>
              <a:rPr lang="en-IN" dirty="0" smtClean="0">
                <a:latin typeface="Calibri Light" panose="020F0302020204030204" pitchFamily="34" charset="0"/>
                <a:ea typeface="Cambria" panose="02040503050406030204" pitchFamily="18" charset="0"/>
                <a:cs typeface="Calibri Light" panose="020F0302020204030204" pitchFamily="34" charset="0"/>
              </a:rPr>
              <a:t>Price </a:t>
            </a:r>
            <a:r>
              <a:rPr lang="en-IN" dirty="0">
                <a:latin typeface="Calibri Light" panose="020F0302020204030204" pitchFamily="34" charset="0"/>
                <a:ea typeface="Cambria" panose="02040503050406030204" pitchFamily="18" charset="0"/>
                <a:cs typeface="Calibri Light" panose="020F0302020204030204" pitchFamily="34" charset="0"/>
              </a:rPr>
              <a:t>To Book Value</a:t>
            </a:r>
          </a:p>
          <a:p>
            <a:pPr algn="just"/>
            <a:endParaRPr lang="en-IN" dirty="0">
              <a:latin typeface="Calibri Light" panose="020F0302020204030204" pitchFamily="34" charset="0"/>
              <a:ea typeface="Cambria" panose="02040503050406030204" pitchFamily="18" charset="0"/>
              <a:cs typeface="Calibri Light" panose="020F0302020204030204" pitchFamily="34" charset="0"/>
            </a:endParaRPr>
          </a:p>
          <a:p>
            <a:pPr marL="400050" indent="-400050" algn="just">
              <a:buFont typeface="+mj-lt"/>
              <a:buAutoNum type="romanLcPeriod"/>
            </a:pPr>
            <a:r>
              <a:rPr lang="en-IN" dirty="0" smtClean="0">
                <a:latin typeface="Calibri Light" panose="020F0302020204030204" pitchFamily="34" charset="0"/>
                <a:ea typeface="Cambria" panose="02040503050406030204" pitchFamily="18" charset="0"/>
                <a:cs typeface="Calibri Light" panose="020F0302020204030204" pitchFamily="34" charset="0"/>
              </a:rPr>
              <a:t>Computation - Current </a:t>
            </a:r>
            <a:r>
              <a:rPr lang="en-IN" dirty="0">
                <a:latin typeface="Calibri Light" panose="020F0302020204030204" pitchFamily="34" charset="0"/>
                <a:ea typeface="Cambria" panose="02040503050406030204" pitchFamily="18" charset="0"/>
                <a:cs typeface="Calibri Light" panose="020F0302020204030204" pitchFamily="34" charset="0"/>
              </a:rPr>
              <a:t>price of the stock </a:t>
            </a:r>
            <a:r>
              <a:rPr lang="en-IN" dirty="0" smtClean="0">
                <a:latin typeface="Calibri Light" panose="020F0302020204030204" pitchFamily="34" charset="0"/>
                <a:ea typeface="Cambria" panose="02040503050406030204" pitchFamily="18" charset="0"/>
                <a:cs typeface="Calibri Light" panose="020F0302020204030204" pitchFamily="34" charset="0"/>
              </a:rPr>
              <a:t>/ Book </a:t>
            </a:r>
            <a:r>
              <a:rPr lang="en-IN" dirty="0">
                <a:latin typeface="Calibri Light" panose="020F0302020204030204" pitchFamily="34" charset="0"/>
                <a:ea typeface="Cambria" panose="02040503050406030204" pitchFamily="18" charset="0"/>
                <a:cs typeface="Calibri Light" panose="020F0302020204030204" pitchFamily="34" charset="0"/>
              </a:rPr>
              <a:t>value per share. </a:t>
            </a:r>
            <a:endParaRPr lang="en-IN" dirty="0" smtClean="0">
              <a:latin typeface="Calibri Light" panose="020F0302020204030204" pitchFamily="34" charset="0"/>
              <a:ea typeface="Cambria" panose="02040503050406030204" pitchFamily="18" charset="0"/>
              <a:cs typeface="Calibri Light" panose="020F0302020204030204" pitchFamily="34" charset="0"/>
            </a:endParaRPr>
          </a:p>
          <a:p>
            <a:pPr marL="400050" indent="-400050" algn="just">
              <a:buFont typeface="+mj-lt"/>
              <a:buAutoNum type="romanLcPeriod"/>
            </a:pPr>
            <a:r>
              <a:rPr lang="en-IN" dirty="0" smtClean="0">
                <a:latin typeface="Calibri Light" panose="020F0302020204030204" pitchFamily="34" charset="0"/>
                <a:ea typeface="Cambria" panose="02040503050406030204" pitchFamily="18" charset="0"/>
                <a:cs typeface="Calibri Light" panose="020F0302020204030204" pitchFamily="34" charset="0"/>
              </a:rPr>
              <a:t>A </a:t>
            </a:r>
            <a:r>
              <a:rPr lang="en-IN" dirty="0">
                <a:latin typeface="Calibri Light" panose="020F0302020204030204" pitchFamily="34" charset="0"/>
                <a:ea typeface="Cambria" panose="02040503050406030204" pitchFamily="18" charset="0"/>
                <a:cs typeface="Calibri Light" panose="020F0302020204030204" pitchFamily="34" charset="0"/>
              </a:rPr>
              <a:t>lower P/BV ratio could mean that the stock is </a:t>
            </a:r>
            <a:r>
              <a:rPr lang="en-IN" dirty="0" smtClean="0">
                <a:latin typeface="Calibri Light" panose="020F0302020204030204" pitchFamily="34" charset="0"/>
                <a:ea typeface="Cambria" panose="02040503050406030204" pitchFamily="18" charset="0"/>
                <a:cs typeface="Calibri Light" panose="020F0302020204030204" pitchFamily="34" charset="0"/>
              </a:rPr>
              <a:t>undervalued.</a:t>
            </a:r>
          </a:p>
          <a:p>
            <a:pPr marL="400050" indent="-400050" algn="just">
              <a:buFont typeface="+mj-lt"/>
              <a:buAutoNum type="romanLcPeriod"/>
            </a:pPr>
            <a:r>
              <a:rPr lang="en-IN" dirty="0" smtClean="0">
                <a:latin typeface="Calibri Light" panose="020F0302020204030204" pitchFamily="34" charset="0"/>
                <a:ea typeface="Cambria" panose="02040503050406030204" pitchFamily="18" charset="0"/>
                <a:cs typeface="Calibri Light" panose="020F0302020204030204" pitchFamily="34" charset="0"/>
              </a:rPr>
              <a:t>However, </a:t>
            </a:r>
            <a:r>
              <a:rPr lang="en-IN" dirty="0">
                <a:latin typeface="Calibri Light" panose="020F0302020204030204" pitchFamily="34" charset="0"/>
                <a:ea typeface="Cambria" panose="02040503050406030204" pitchFamily="18" charset="0"/>
                <a:cs typeface="Calibri Light" panose="020F0302020204030204" pitchFamily="34" charset="0"/>
              </a:rPr>
              <a:t>the definition of lower varies from sector to sector.</a:t>
            </a:r>
          </a:p>
        </p:txBody>
      </p:sp>
    </p:spTree>
    <p:extLst>
      <p:ext uri="{BB962C8B-B14F-4D97-AF65-F5344CB8AC3E}">
        <p14:creationId xmlns:p14="http://schemas.microsoft.com/office/powerpoint/2010/main" val="31441957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33608" y="2536120"/>
            <a:ext cx="3119191" cy="38100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i-IN"/>
          </a:p>
        </p:txBody>
      </p:sp>
      <p:sp>
        <p:nvSpPr>
          <p:cNvPr id="3" name="Rounded Rectangle 2"/>
          <p:cNvSpPr/>
          <p:nvPr/>
        </p:nvSpPr>
        <p:spPr>
          <a:xfrm>
            <a:off x="233609" y="895350"/>
            <a:ext cx="3119191" cy="38100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i-IN"/>
          </a:p>
        </p:txBody>
      </p:sp>
      <p:sp>
        <p:nvSpPr>
          <p:cNvPr id="2" name="Title 1"/>
          <p:cNvSpPr>
            <a:spLocks noGrp="1"/>
          </p:cNvSpPr>
          <p:nvPr>
            <p:ph type="title"/>
          </p:nvPr>
        </p:nvSpPr>
        <p:spPr/>
        <p:txBody>
          <a:bodyPr/>
          <a:lstStyle/>
          <a:p>
            <a:r>
              <a:rPr lang="en-IN" dirty="0" smtClean="0"/>
              <a:t>Financial Ratios</a:t>
            </a:r>
            <a:endParaRPr lang="hi-IN" dirty="0"/>
          </a:p>
        </p:txBody>
      </p:sp>
      <p:sp>
        <p:nvSpPr>
          <p:cNvPr id="4" name="Rectangle 3"/>
          <p:cNvSpPr/>
          <p:nvPr/>
        </p:nvSpPr>
        <p:spPr>
          <a:xfrm>
            <a:off x="233609" y="895350"/>
            <a:ext cx="8623615" cy="3662541"/>
          </a:xfrm>
          <a:prstGeom prst="rect">
            <a:avLst/>
          </a:prstGeom>
        </p:spPr>
        <p:txBody>
          <a:bodyPr wrap="square">
            <a:spAutoFit/>
          </a:bodyPr>
          <a:lstStyle/>
          <a:p>
            <a:pPr algn="just"/>
            <a:r>
              <a:rPr lang="en-IN" dirty="0" smtClean="0">
                <a:latin typeface="Calibri Light" panose="020F0302020204030204" pitchFamily="34" charset="0"/>
                <a:cs typeface="Calibri Light" panose="020F0302020204030204" pitchFamily="34" charset="0"/>
              </a:rPr>
              <a:t>3. Return On Equity (ROE) </a:t>
            </a:r>
          </a:p>
          <a:p>
            <a:pPr algn="just"/>
            <a:r>
              <a:rPr lang="en-IN" dirty="0" smtClean="0">
                <a:latin typeface="Calibri Light" panose="020F0302020204030204" pitchFamily="34" charset="0"/>
                <a:cs typeface="Calibri Light" panose="020F0302020204030204" pitchFamily="34" charset="0"/>
              </a:rPr>
              <a:t> </a:t>
            </a:r>
          </a:p>
          <a:p>
            <a:pPr marL="400050" indent="-400050" algn="just">
              <a:buFont typeface="+mj-lt"/>
              <a:buAutoNum type="romanLcPeriod"/>
            </a:pPr>
            <a:r>
              <a:rPr lang="en-IN" dirty="0" smtClean="0">
                <a:latin typeface="Calibri Light" panose="020F0302020204030204" pitchFamily="34" charset="0"/>
                <a:cs typeface="Calibri Light" panose="020F0302020204030204" pitchFamily="34" charset="0"/>
              </a:rPr>
              <a:t>It is the amount of net income returned as a percentage of shareholders equity. </a:t>
            </a:r>
          </a:p>
          <a:p>
            <a:pPr marL="400050" indent="-400050" algn="just">
              <a:buFont typeface="+mj-lt"/>
              <a:buAutoNum type="romanLcPeriod"/>
            </a:pPr>
            <a:r>
              <a:rPr lang="en-IN" dirty="0" smtClean="0">
                <a:latin typeface="Calibri Light" panose="020F0302020204030204" pitchFamily="34" charset="0"/>
                <a:cs typeface="Calibri Light" panose="020F0302020204030204" pitchFamily="34" charset="0"/>
              </a:rPr>
              <a:t>Computation - Return on Equity (Net Income) / Average Stockholder Equity </a:t>
            </a:r>
          </a:p>
          <a:p>
            <a:pPr marL="400050" indent="-400050" algn="just">
              <a:buFont typeface="+mj-lt"/>
              <a:buAutoNum type="romanLcPeriod"/>
            </a:pPr>
            <a:endParaRPr lang="en-IN" dirty="0" smtClean="0">
              <a:latin typeface="Calibri Light" panose="020F0302020204030204" pitchFamily="34" charset="0"/>
              <a:cs typeface="Calibri Light" panose="020F0302020204030204" pitchFamily="34" charset="0"/>
            </a:endParaRPr>
          </a:p>
          <a:p>
            <a:pPr algn="just"/>
            <a:endParaRPr lang="en-IN" dirty="0" smtClean="0">
              <a:latin typeface="Calibri Light" panose="020F0302020204030204" pitchFamily="34" charset="0"/>
              <a:cs typeface="Calibri Light" panose="020F0302020204030204" pitchFamily="34" charset="0"/>
            </a:endParaRPr>
          </a:p>
          <a:p>
            <a:pPr algn="just"/>
            <a:r>
              <a:rPr lang="en-IN" dirty="0" smtClean="0">
                <a:latin typeface="Calibri Light" panose="020F0302020204030204" pitchFamily="34" charset="0"/>
                <a:cs typeface="Calibri Light" panose="020F0302020204030204" pitchFamily="34" charset="0"/>
              </a:rPr>
              <a:t>4. Debt To Equity Ratio</a:t>
            </a:r>
          </a:p>
          <a:p>
            <a:pPr algn="just"/>
            <a:endParaRPr lang="en-IN" dirty="0" smtClean="0">
              <a:latin typeface="Calibri Light" panose="020F0302020204030204" pitchFamily="34" charset="0"/>
              <a:cs typeface="Calibri Light" panose="020F0302020204030204" pitchFamily="34" charset="0"/>
            </a:endParaRPr>
          </a:p>
          <a:p>
            <a:pPr marL="400050" indent="-400050" algn="just">
              <a:buFont typeface="+mj-lt"/>
              <a:buAutoNum type="romanLcPeriod"/>
            </a:pPr>
            <a:r>
              <a:rPr lang="en-IN" dirty="0" smtClean="0">
                <a:latin typeface="Calibri Light" panose="020F0302020204030204" pitchFamily="34" charset="0"/>
                <a:cs typeface="Calibri Light" panose="020F0302020204030204" pitchFamily="34" charset="0"/>
              </a:rPr>
              <a:t>It measures the relationship between the borrowed capital (i.e. debt) and the capital contributed by shareholders (i.e. equity).</a:t>
            </a:r>
          </a:p>
          <a:p>
            <a:pPr marL="400050" indent="-400050" algn="just">
              <a:buFont typeface="+mj-lt"/>
              <a:buAutoNum type="romanLcPeriod"/>
            </a:pPr>
            <a:r>
              <a:rPr lang="en-IN" dirty="0" smtClean="0">
                <a:latin typeface="Calibri Light" panose="020F0302020204030204" pitchFamily="34" charset="0"/>
                <a:cs typeface="Calibri Light" panose="020F0302020204030204" pitchFamily="34" charset="0"/>
              </a:rPr>
              <a:t>Computation - Total Liabilities / Total Shareholder Equity</a:t>
            </a:r>
          </a:p>
          <a:p>
            <a:pPr marL="400050" indent="-400050" algn="just">
              <a:buFont typeface="+mj-lt"/>
              <a:buAutoNum type="romanLcPeriod"/>
            </a:pPr>
            <a:r>
              <a:rPr lang="en-IN" dirty="0" smtClean="0">
                <a:latin typeface="Calibri Light" panose="020F0302020204030204" pitchFamily="34" charset="0"/>
                <a:cs typeface="Calibri Light" panose="020F0302020204030204" pitchFamily="34" charset="0"/>
              </a:rPr>
              <a:t>As a thumb of rule, companies with a debt-to equity ratio more than 1 are riskier.</a:t>
            </a:r>
          </a:p>
          <a:p>
            <a:endParaRPr lang="en-IN" sz="16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6556340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240324" y="1047750"/>
            <a:ext cx="3119191" cy="381000"/>
          </a:xfrm>
          <a:prstGeom prst="round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i-IN"/>
          </a:p>
        </p:txBody>
      </p:sp>
      <p:sp>
        <p:nvSpPr>
          <p:cNvPr id="2" name="Title 1"/>
          <p:cNvSpPr>
            <a:spLocks noGrp="1"/>
          </p:cNvSpPr>
          <p:nvPr>
            <p:ph type="title"/>
          </p:nvPr>
        </p:nvSpPr>
        <p:spPr/>
        <p:txBody>
          <a:bodyPr/>
          <a:lstStyle/>
          <a:p>
            <a:r>
              <a:rPr lang="en-IN" dirty="0" smtClean="0"/>
              <a:t>Financial Ratios</a:t>
            </a:r>
            <a:endParaRPr lang="hi-IN" dirty="0"/>
          </a:p>
        </p:txBody>
      </p:sp>
      <p:sp>
        <p:nvSpPr>
          <p:cNvPr id="4" name="Rectangle 3"/>
          <p:cNvSpPr/>
          <p:nvPr/>
        </p:nvSpPr>
        <p:spPr>
          <a:xfrm>
            <a:off x="244160" y="1047750"/>
            <a:ext cx="8623615" cy="1754326"/>
          </a:xfrm>
          <a:prstGeom prst="rect">
            <a:avLst/>
          </a:prstGeom>
        </p:spPr>
        <p:txBody>
          <a:bodyPr wrap="square">
            <a:spAutoFit/>
          </a:bodyPr>
          <a:lstStyle/>
          <a:p>
            <a:pPr algn="just"/>
            <a:r>
              <a:rPr lang="en-IN" dirty="0" smtClean="0">
                <a:latin typeface="Calibri Light" panose="020F0302020204030204" pitchFamily="34" charset="0"/>
                <a:cs typeface="Calibri Light" panose="020F0302020204030204" pitchFamily="34" charset="0"/>
              </a:rPr>
              <a:t>5. Current </a:t>
            </a:r>
            <a:r>
              <a:rPr lang="en-IN" dirty="0">
                <a:latin typeface="Calibri Light" panose="020F0302020204030204" pitchFamily="34" charset="0"/>
                <a:cs typeface="Calibri Light" panose="020F0302020204030204" pitchFamily="34" charset="0"/>
              </a:rPr>
              <a:t>Ratio</a:t>
            </a:r>
          </a:p>
          <a:p>
            <a:pPr algn="just"/>
            <a:endParaRPr lang="en-IN" dirty="0">
              <a:latin typeface="Calibri Light" panose="020F0302020204030204" pitchFamily="34" charset="0"/>
              <a:cs typeface="Calibri Light" panose="020F0302020204030204" pitchFamily="34" charset="0"/>
            </a:endParaRPr>
          </a:p>
          <a:p>
            <a:pPr marL="400050" indent="-400050" algn="just">
              <a:buFont typeface="+mj-lt"/>
              <a:buAutoNum type="romanLcPeriod"/>
            </a:pPr>
            <a:r>
              <a:rPr lang="en-IN" dirty="0" smtClean="0">
                <a:latin typeface="Calibri Light" panose="020F0302020204030204" pitchFamily="34" charset="0"/>
                <a:cs typeface="Calibri Light" panose="020F0302020204030204" pitchFamily="34" charset="0"/>
              </a:rPr>
              <a:t>It </a:t>
            </a:r>
            <a:r>
              <a:rPr lang="en-IN" dirty="0">
                <a:latin typeface="Calibri Light" panose="020F0302020204030204" pitchFamily="34" charset="0"/>
                <a:cs typeface="Calibri Light" panose="020F0302020204030204" pitchFamily="34" charset="0"/>
              </a:rPr>
              <a:t>is a key financial ratio for evaluating a company's liquidity. </a:t>
            </a:r>
            <a:endParaRPr lang="en-IN" dirty="0" smtClean="0">
              <a:latin typeface="Calibri Light" panose="020F0302020204030204" pitchFamily="34" charset="0"/>
              <a:cs typeface="Calibri Light" panose="020F0302020204030204" pitchFamily="34" charset="0"/>
            </a:endParaRPr>
          </a:p>
          <a:p>
            <a:pPr marL="400050" indent="-400050" algn="just">
              <a:buFont typeface="+mj-lt"/>
              <a:buAutoNum type="romanLcPeriod"/>
            </a:pPr>
            <a:r>
              <a:rPr lang="en-IN" dirty="0" smtClean="0">
                <a:latin typeface="Calibri Light" panose="020F0302020204030204" pitchFamily="34" charset="0"/>
                <a:cs typeface="Calibri Light" panose="020F0302020204030204" pitchFamily="34" charset="0"/>
              </a:rPr>
              <a:t>Computation - Current Assets / Current Liabilities</a:t>
            </a:r>
          </a:p>
          <a:p>
            <a:pPr marL="400050" indent="-400050" algn="just">
              <a:buFont typeface="+mj-lt"/>
              <a:buAutoNum type="romanLcPeriod"/>
            </a:pPr>
            <a:r>
              <a:rPr lang="en-IN" dirty="0" smtClean="0">
                <a:latin typeface="Calibri Light" panose="020F0302020204030204" pitchFamily="34" charset="0"/>
                <a:cs typeface="Calibri Light" panose="020F0302020204030204" pitchFamily="34" charset="0"/>
              </a:rPr>
              <a:t>As </a:t>
            </a:r>
            <a:r>
              <a:rPr lang="en-IN" dirty="0">
                <a:latin typeface="Calibri Light" panose="020F0302020204030204" pitchFamily="34" charset="0"/>
                <a:cs typeface="Calibri Light" panose="020F0302020204030204" pitchFamily="34" charset="0"/>
              </a:rPr>
              <a:t>a thumb rule, </a:t>
            </a:r>
            <a:r>
              <a:rPr lang="en-IN" dirty="0" smtClean="0">
                <a:latin typeface="Calibri Light" panose="020F0302020204030204" pitchFamily="34" charset="0"/>
                <a:cs typeface="Calibri Light" panose="020F0302020204030204" pitchFamily="34" charset="0"/>
              </a:rPr>
              <a:t>a </a:t>
            </a:r>
            <a:r>
              <a:rPr lang="en-IN" dirty="0">
                <a:latin typeface="Calibri Light" panose="020F0302020204030204" pitchFamily="34" charset="0"/>
                <a:cs typeface="Calibri Light" panose="020F0302020204030204" pitchFamily="34" charset="0"/>
              </a:rPr>
              <a:t>company with a current ratio greater than </a:t>
            </a:r>
            <a:r>
              <a:rPr lang="en-IN" dirty="0" smtClean="0">
                <a:latin typeface="Calibri Light" panose="020F0302020204030204" pitchFamily="34" charset="0"/>
                <a:cs typeface="Calibri Light" panose="020F0302020204030204" pitchFamily="34" charset="0"/>
              </a:rPr>
              <a:t>1 is better.</a:t>
            </a:r>
            <a:endParaRPr lang="en-IN" dirty="0">
              <a:latin typeface="Calibri Light" panose="020F0302020204030204" pitchFamily="34" charset="0"/>
              <a:cs typeface="Calibri Light" panose="020F0302020204030204" pitchFamily="34" charset="0"/>
            </a:endParaRPr>
          </a:p>
          <a:p>
            <a:pPr algn="just"/>
            <a:endParaRPr lang="en-IN"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524113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Technical Analysis</a:t>
            </a:r>
            <a:endParaRPr lang="hi-IN" dirty="0"/>
          </a:p>
        </p:txBody>
      </p:sp>
      <p:sp>
        <p:nvSpPr>
          <p:cNvPr id="5" name="Rectangle 4"/>
          <p:cNvSpPr/>
          <p:nvPr/>
        </p:nvSpPr>
        <p:spPr>
          <a:xfrm>
            <a:off x="1066800" y="1230273"/>
            <a:ext cx="5480860" cy="684000"/>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lumMod val="65000"/>
                  <a:lumOff val="35000"/>
                </a:schemeClr>
              </a:solidFill>
              <a:latin typeface="Arial" pitchFamily="34" charset="0"/>
              <a:cs typeface="Arial" pitchFamily="34" charset="0"/>
            </a:endParaRPr>
          </a:p>
        </p:txBody>
      </p:sp>
      <p:sp>
        <p:nvSpPr>
          <p:cNvPr id="6" name="TextBox 5"/>
          <p:cNvSpPr txBox="1"/>
          <p:nvPr/>
        </p:nvSpPr>
        <p:spPr bwMode="auto">
          <a:xfrm>
            <a:off x="1142999" y="1394810"/>
            <a:ext cx="5455281" cy="322659"/>
          </a:xfrm>
          <a:prstGeom prst="round2Same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IN" altLang="ko-KR" sz="1400" dirty="0" smtClean="0">
                <a:solidFill>
                  <a:schemeClr val="tx1">
                    <a:lumMod val="65000"/>
                    <a:lumOff val="35000"/>
                  </a:schemeClr>
                </a:solidFill>
                <a:latin typeface="Calibri Light" panose="020F0302020204030204" pitchFamily="34" charset="0"/>
                <a:cs typeface="Calibri Light" panose="020F0302020204030204" pitchFamily="34" charset="0"/>
              </a:rPr>
              <a:t>It focuses on the stock market, rather the company. </a:t>
            </a:r>
            <a:endParaRPr lang="en-IN" altLang="ko-KR" sz="1400" dirty="0">
              <a:solidFill>
                <a:schemeClr val="tx1">
                  <a:lumMod val="65000"/>
                  <a:lumOff val="35000"/>
                </a:schemeClr>
              </a:solidFill>
              <a:latin typeface="Calibri Light" panose="020F0302020204030204" pitchFamily="34" charset="0"/>
              <a:cs typeface="Calibri Light" panose="020F0302020204030204" pitchFamily="34" charset="0"/>
            </a:endParaRPr>
          </a:p>
        </p:txBody>
      </p:sp>
      <p:sp>
        <p:nvSpPr>
          <p:cNvPr id="7" name="Chevron 6"/>
          <p:cNvSpPr/>
          <p:nvPr/>
        </p:nvSpPr>
        <p:spPr>
          <a:xfrm rot="16200000">
            <a:off x="103098" y="1096716"/>
            <a:ext cx="838984" cy="792088"/>
          </a:xfrm>
          <a:prstGeom prst="chevron">
            <a:avLst>
              <a:gd name="adj" fmla="val 3391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Arial" pitchFamily="34" charset="0"/>
              <a:cs typeface="Arial" pitchFamily="34" charset="0"/>
            </a:endParaRPr>
          </a:p>
        </p:txBody>
      </p:sp>
      <p:sp>
        <p:nvSpPr>
          <p:cNvPr id="8" name="Rectangle 7"/>
          <p:cNvSpPr/>
          <p:nvPr/>
        </p:nvSpPr>
        <p:spPr>
          <a:xfrm>
            <a:off x="1066800" y="2095983"/>
            <a:ext cx="5480860" cy="684000"/>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Arial" pitchFamily="34" charset="0"/>
              <a:cs typeface="Arial" pitchFamily="34" charset="0"/>
            </a:endParaRPr>
          </a:p>
        </p:txBody>
      </p:sp>
      <p:sp>
        <p:nvSpPr>
          <p:cNvPr id="9" name="TextBox 8"/>
          <p:cNvSpPr txBox="1"/>
          <p:nvPr/>
        </p:nvSpPr>
        <p:spPr bwMode="auto">
          <a:xfrm>
            <a:off x="1142999" y="2114550"/>
            <a:ext cx="5455281" cy="548521"/>
          </a:xfrm>
          <a:prstGeom prst="round2Same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just"/>
            <a:r>
              <a:rPr lang="en-IN" sz="1400" dirty="0">
                <a:solidFill>
                  <a:schemeClr val="tx1">
                    <a:lumMod val="65000"/>
                    <a:lumOff val="35000"/>
                  </a:schemeClr>
                </a:solidFill>
                <a:latin typeface="Calibri Light" panose="020F0302020204030204" pitchFamily="34" charset="0"/>
                <a:cs typeface="Calibri Light" panose="020F0302020204030204" pitchFamily="34" charset="0"/>
              </a:rPr>
              <a:t>It seeks to predict price movements by examining historical </a:t>
            </a:r>
            <a:endParaRPr lang="en-IN" sz="1400" dirty="0" smtClean="0">
              <a:solidFill>
                <a:schemeClr val="tx1">
                  <a:lumMod val="65000"/>
                  <a:lumOff val="35000"/>
                </a:schemeClr>
              </a:solidFill>
              <a:latin typeface="Calibri Light" panose="020F0302020204030204" pitchFamily="34" charset="0"/>
              <a:cs typeface="Calibri Light" panose="020F0302020204030204" pitchFamily="34" charset="0"/>
            </a:endParaRPr>
          </a:p>
          <a:p>
            <a:pPr algn="just"/>
            <a:r>
              <a:rPr lang="en-IN" sz="1400" dirty="0" smtClean="0">
                <a:solidFill>
                  <a:schemeClr val="tx1">
                    <a:lumMod val="65000"/>
                    <a:lumOff val="35000"/>
                  </a:schemeClr>
                </a:solidFill>
                <a:latin typeface="Calibri Light" panose="020F0302020204030204" pitchFamily="34" charset="0"/>
                <a:cs typeface="Calibri Light" panose="020F0302020204030204" pitchFamily="34" charset="0"/>
              </a:rPr>
              <a:t>data</a:t>
            </a:r>
            <a:r>
              <a:rPr lang="en-IN" sz="1400" dirty="0">
                <a:solidFill>
                  <a:schemeClr val="tx1">
                    <a:lumMod val="65000"/>
                    <a:lumOff val="35000"/>
                  </a:schemeClr>
                </a:solidFill>
                <a:latin typeface="Calibri Light" panose="020F0302020204030204" pitchFamily="34" charset="0"/>
                <a:cs typeface="Calibri Light" panose="020F0302020204030204" pitchFamily="34" charset="0"/>
              </a:rPr>
              <a:t>, mainly price </a:t>
            </a:r>
            <a:r>
              <a:rPr lang="en-IN" sz="1400" dirty="0" smtClean="0">
                <a:solidFill>
                  <a:schemeClr val="tx1">
                    <a:lumMod val="65000"/>
                    <a:lumOff val="35000"/>
                  </a:schemeClr>
                </a:solidFill>
                <a:latin typeface="Calibri Light" panose="020F0302020204030204" pitchFamily="34" charset="0"/>
                <a:cs typeface="Calibri Light" panose="020F0302020204030204" pitchFamily="34" charset="0"/>
              </a:rPr>
              <a:t>and </a:t>
            </a:r>
            <a:r>
              <a:rPr lang="en-IN" sz="1400" dirty="0">
                <a:solidFill>
                  <a:schemeClr val="tx1">
                    <a:lumMod val="65000"/>
                    <a:lumOff val="35000"/>
                  </a:schemeClr>
                </a:solidFill>
                <a:latin typeface="Calibri Light" panose="020F0302020204030204" pitchFamily="34" charset="0"/>
                <a:cs typeface="Calibri Light" panose="020F0302020204030204" pitchFamily="34" charset="0"/>
              </a:rPr>
              <a:t>volume.</a:t>
            </a:r>
          </a:p>
        </p:txBody>
      </p:sp>
      <p:sp>
        <p:nvSpPr>
          <p:cNvPr id="10" name="Chevron 9"/>
          <p:cNvSpPr/>
          <p:nvPr/>
        </p:nvSpPr>
        <p:spPr>
          <a:xfrm rot="16200000">
            <a:off x="103098" y="1962426"/>
            <a:ext cx="838984" cy="792088"/>
          </a:xfrm>
          <a:prstGeom prst="chevron">
            <a:avLst>
              <a:gd name="adj" fmla="val 3391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Arial" pitchFamily="34" charset="0"/>
              <a:cs typeface="Arial" pitchFamily="34" charset="0"/>
            </a:endParaRPr>
          </a:p>
        </p:txBody>
      </p:sp>
      <p:sp>
        <p:nvSpPr>
          <p:cNvPr id="11" name="Rectangle 10"/>
          <p:cNvSpPr/>
          <p:nvPr/>
        </p:nvSpPr>
        <p:spPr>
          <a:xfrm>
            <a:off x="1066800" y="2961693"/>
            <a:ext cx="5480860" cy="684000"/>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Arial" pitchFamily="34" charset="0"/>
              <a:cs typeface="Arial" pitchFamily="34" charset="0"/>
            </a:endParaRPr>
          </a:p>
        </p:txBody>
      </p:sp>
      <p:sp>
        <p:nvSpPr>
          <p:cNvPr id="12" name="TextBox 11"/>
          <p:cNvSpPr txBox="1"/>
          <p:nvPr/>
        </p:nvSpPr>
        <p:spPr bwMode="auto">
          <a:xfrm>
            <a:off x="1054100" y="2975584"/>
            <a:ext cx="5468160" cy="548521"/>
          </a:xfrm>
          <a:prstGeom prst="round2Same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IN" altLang="ko-KR" sz="1400" dirty="0">
                <a:solidFill>
                  <a:schemeClr val="tx1">
                    <a:lumMod val="65000"/>
                    <a:lumOff val="35000"/>
                  </a:schemeClr>
                </a:solidFill>
                <a:latin typeface="Calibri Light" panose="020F0302020204030204" pitchFamily="34" charset="0"/>
                <a:cs typeface="Calibri Light" panose="020F0302020204030204" pitchFamily="34" charset="0"/>
              </a:rPr>
              <a:t>The underlying idea is that the market price already reflects the fundamentals of any given stock, which therefore can be ignored. </a:t>
            </a:r>
          </a:p>
        </p:txBody>
      </p:sp>
      <p:sp>
        <p:nvSpPr>
          <p:cNvPr id="13" name="Chevron 12"/>
          <p:cNvSpPr/>
          <p:nvPr/>
        </p:nvSpPr>
        <p:spPr>
          <a:xfrm rot="16200000">
            <a:off x="103098" y="2828136"/>
            <a:ext cx="838984" cy="792088"/>
          </a:xfrm>
          <a:prstGeom prst="chevron">
            <a:avLst>
              <a:gd name="adj" fmla="val 3391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Arial" pitchFamily="34" charset="0"/>
              <a:cs typeface="Arial" pitchFamily="34" charset="0"/>
            </a:endParaRPr>
          </a:p>
        </p:txBody>
      </p:sp>
      <p:sp>
        <p:nvSpPr>
          <p:cNvPr id="14" name="Rectangle 13"/>
          <p:cNvSpPr/>
          <p:nvPr/>
        </p:nvSpPr>
        <p:spPr>
          <a:xfrm>
            <a:off x="1066800" y="3827403"/>
            <a:ext cx="5480860" cy="684000"/>
          </a:xfrm>
          <a:prstGeom prst="rect">
            <a:avLst/>
          </a:prstGeom>
          <a:noFill/>
          <a:ln w="2540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lumMod val="65000"/>
                  <a:lumOff val="35000"/>
                </a:schemeClr>
              </a:solidFill>
              <a:latin typeface="Arial" pitchFamily="34" charset="0"/>
              <a:cs typeface="Arial" pitchFamily="34" charset="0"/>
            </a:endParaRPr>
          </a:p>
        </p:txBody>
      </p:sp>
      <p:sp>
        <p:nvSpPr>
          <p:cNvPr id="15" name="TextBox 14"/>
          <p:cNvSpPr txBox="1"/>
          <p:nvPr/>
        </p:nvSpPr>
        <p:spPr bwMode="auto">
          <a:xfrm>
            <a:off x="1143000" y="3863358"/>
            <a:ext cx="5378004" cy="548521"/>
          </a:xfrm>
          <a:prstGeom prst="round2Same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defRPr/>
            </a:pPr>
            <a:r>
              <a:rPr lang="en-IN" altLang="ko-KR" sz="1400" dirty="0">
                <a:solidFill>
                  <a:schemeClr val="tx1">
                    <a:lumMod val="65000"/>
                    <a:lumOff val="35000"/>
                  </a:schemeClr>
                </a:solidFill>
                <a:latin typeface="Calibri Light" panose="020F0302020204030204" pitchFamily="34" charset="0"/>
                <a:cs typeface="Calibri Light" panose="020F0302020204030204" pitchFamily="34" charset="0"/>
              </a:rPr>
              <a:t>It is a good idea for investors to leverage both technical and fundamental analysis to fill the gaps. </a:t>
            </a:r>
          </a:p>
        </p:txBody>
      </p:sp>
      <p:sp>
        <p:nvSpPr>
          <p:cNvPr id="16" name="Chevron 15"/>
          <p:cNvSpPr/>
          <p:nvPr/>
        </p:nvSpPr>
        <p:spPr>
          <a:xfrm rot="16200000">
            <a:off x="103098" y="3693846"/>
            <a:ext cx="838984" cy="792088"/>
          </a:xfrm>
          <a:prstGeom prst="chevron">
            <a:avLst>
              <a:gd name="adj" fmla="val 33915"/>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latin typeface="Arial" pitchFamily="34" charset="0"/>
              <a:cs typeface="Arial" pitchFamily="34" charset="0"/>
            </a:endParaRPr>
          </a:p>
        </p:txBody>
      </p:sp>
      <p:pic>
        <p:nvPicPr>
          <p:cNvPr id="17" name="Picture 2" descr="ICIS Technical Analysis | ICI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29400" y="1230273"/>
            <a:ext cx="2438400" cy="3281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00747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Basic Terms Used in Study of Price Charts</a:t>
            </a:r>
            <a:endParaRPr lang="hi-IN" dirty="0"/>
          </a:p>
        </p:txBody>
      </p:sp>
      <p:graphicFrame>
        <p:nvGraphicFramePr>
          <p:cNvPr id="6" name="Table 5"/>
          <p:cNvGraphicFramePr>
            <a:graphicFrameLocks noGrp="1"/>
          </p:cNvGraphicFramePr>
          <p:nvPr>
            <p:extLst>
              <p:ext uri="{D42A27DB-BD31-4B8C-83A1-F6EECF244321}">
                <p14:modId xmlns:p14="http://schemas.microsoft.com/office/powerpoint/2010/main" val="2959330902"/>
              </p:ext>
            </p:extLst>
          </p:nvPr>
        </p:nvGraphicFramePr>
        <p:xfrm>
          <a:off x="304800" y="971550"/>
          <a:ext cx="8686800" cy="3360420"/>
        </p:xfrm>
        <a:graphic>
          <a:graphicData uri="http://schemas.openxmlformats.org/drawingml/2006/table">
            <a:tbl>
              <a:tblPr/>
              <a:tblGrid>
                <a:gridCol w="2325120"/>
                <a:gridCol w="6361680"/>
              </a:tblGrid>
              <a:tr h="0">
                <a:tc>
                  <a:txBody>
                    <a:bodyPr/>
                    <a:lstStyle/>
                    <a:p>
                      <a:pPr marL="0" indent="0" algn="just" defTabSz="914400" rtl="0" eaLnBrk="1" fontAlgn="base" latinLnBrk="0" hangingPunct="1">
                        <a:spcBef>
                          <a:spcPct val="0"/>
                        </a:spcBef>
                        <a:spcAft>
                          <a:spcPct val="0"/>
                        </a:spcAft>
                        <a:buFontTx/>
                        <a:buNone/>
                      </a:pPr>
                      <a:r>
                        <a:rPr lang="en-IN" sz="1800" b="1" kern="1200" dirty="0" smtClean="0">
                          <a:solidFill>
                            <a:schemeClr val="tx1"/>
                          </a:solidFill>
                          <a:latin typeface="Calibri Light" panose="020F0302020204030204" pitchFamily="34" charset="0"/>
                          <a:ea typeface="+mn-ea"/>
                          <a:cs typeface="Calibri Light" panose="020F0302020204030204" pitchFamily="34" charset="0"/>
                        </a:rPr>
                        <a:t>Term</a:t>
                      </a:r>
                      <a:endParaRPr lang="en-IN" sz="1800" b="1" kern="1200" dirty="0">
                        <a:solidFill>
                          <a:schemeClr val="tx1"/>
                        </a:solidFill>
                        <a:latin typeface="Calibri Light" panose="020F0302020204030204" pitchFamily="34" charset="0"/>
                        <a:ea typeface="+mn-ea"/>
                        <a:cs typeface="Calibri Light" panose="020F0302020204030204" pitchFamily="34" charset="0"/>
                      </a:endParaRPr>
                    </a:p>
                  </a:txBody>
                  <a:tcPr marL="95250" marR="95250" marT="85725" marB="857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indent="0" algn="just" defTabSz="914400" rtl="0" eaLnBrk="1" fontAlgn="base" latinLnBrk="0" hangingPunct="1">
                        <a:spcBef>
                          <a:spcPct val="0"/>
                        </a:spcBef>
                        <a:spcAft>
                          <a:spcPct val="0"/>
                        </a:spcAft>
                        <a:buFontTx/>
                        <a:buNone/>
                      </a:pPr>
                      <a:r>
                        <a:rPr lang="en-IN" sz="1800" b="1" kern="1200" dirty="0" smtClean="0">
                          <a:solidFill>
                            <a:schemeClr val="tx1"/>
                          </a:solidFill>
                          <a:latin typeface="Calibri Light" panose="020F0302020204030204" pitchFamily="34" charset="0"/>
                          <a:ea typeface="+mn-ea"/>
                          <a:cs typeface="Calibri Light" panose="020F0302020204030204" pitchFamily="34" charset="0"/>
                        </a:rPr>
                        <a:t>Meaning</a:t>
                      </a:r>
                      <a:endParaRPr lang="en-IN" sz="1800" b="1" kern="1200" dirty="0">
                        <a:solidFill>
                          <a:schemeClr val="tx1"/>
                        </a:solidFill>
                        <a:latin typeface="Calibri Light" panose="020F0302020204030204" pitchFamily="34" charset="0"/>
                        <a:ea typeface="+mn-ea"/>
                        <a:cs typeface="Calibri Light" panose="020F0302020204030204" pitchFamily="34" charset="0"/>
                      </a:endParaRPr>
                    </a:p>
                  </a:txBody>
                  <a:tcPr marL="95250" marR="95250" marT="85725" marB="857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0">
                <a:tc>
                  <a:txBody>
                    <a:bodyPr/>
                    <a:lstStyle/>
                    <a:p>
                      <a:pPr marL="0" indent="0" algn="just" rtl="0" fontAlgn="base">
                        <a:spcBef>
                          <a:spcPct val="0"/>
                        </a:spcBef>
                        <a:spcAft>
                          <a:spcPct val="0"/>
                        </a:spcAft>
                        <a:buFontTx/>
                        <a:buNone/>
                      </a:pPr>
                      <a:r>
                        <a:rPr lang="en-IN" kern="1200" dirty="0" smtClean="0">
                          <a:solidFill>
                            <a:schemeClr val="tx1"/>
                          </a:solidFill>
                          <a:latin typeface="Calibri Light" panose="020F0302020204030204" pitchFamily="34" charset="0"/>
                          <a:ea typeface="+mn-ea"/>
                          <a:cs typeface="Calibri Light" panose="020F0302020204030204" pitchFamily="34" charset="0"/>
                        </a:rPr>
                        <a:t>Support Level</a:t>
                      </a:r>
                      <a:endParaRPr lang="en-IN" kern="1200" dirty="0">
                        <a:solidFill>
                          <a:schemeClr val="tx1"/>
                        </a:solidFill>
                        <a:latin typeface="Calibri Light" panose="020F0302020204030204" pitchFamily="34" charset="0"/>
                        <a:ea typeface="+mn-ea"/>
                        <a:cs typeface="Calibri Light" panose="020F0302020204030204" pitchFamily="34" charset="0"/>
                      </a:endParaRPr>
                    </a:p>
                  </a:txBody>
                  <a:tcPr marL="95250" marR="95250" marT="85725" marB="857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indent="0" algn="just">
                        <a:lnSpc>
                          <a:spcPct val="150000"/>
                        </a:lnSpc>
                        <a:buFont typeface="+mj-lt"/>
                        <a:buNone/>
                      </a:pPr>
                      <a:r>
                        <a:rPr lang="en-IN" dirty="0" smtClean="0">
                          <a:latin typeface="Calibri Light" panose="020F0302020204030204" pitchFamily="34" charset="0"/>
                          <a:cs typeface="Calibri Light" panose="020F0302020204030204" pitchFamily="34" charset="0"/>
                        </a:rPr>
                        <a:t>A level below which the price will likely not fall</a:t>
                      </a:r>
                    </a:p>
                  </a:txBody>
                  <a:tcPr marL="95250" marR="95250" marT="85725" marB="857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0">
                <a:tc>
                  <a:txBody>
                    <a:bodyPr/>
                    <a:lstStyle/>
                    <a:p>
                      <a:pPr marL="0" indent="0" algn="just" rtl="0" fontAlgn="base">
                        <a:spcBef>
                          <a:spcPct val="0"/>
                        </a:spcBef>
                        <a:spcAft>
                          <a:spcPct val="0"/>
                        </a:spcAft>
                        <a:buFontTx/>
                        <a:buNone/>
                      </a:pPr>
                      <a:r>
                        <a:rPr lang="en-IN" kern="1200" dirty="0" smtClean="0">
                          <a:solidFill>
                            <a:schemeClr val="tx1"/>
                          </a:solidFill>
                          <a:latin typeface="Calibri Light" panose="020F0302020204030204" pitchFamily="34" charset="0"/>
                          <a:ea typeface="+mn-ea"/>
                          <a:cs typeface="Calibri Light" panose="020F0302020204030204" pitchFamily="34" charset="0"/>
                        </a:rPr>
                        <a:t>Resistance Level</a:t>
                      </a:r>
                      <a:endParaRPr lang="en-IN" kern="1200" dirty="0">
                        <a:solidFill>
                          <a:schemeClr val="tx1"/>
                        </a:solidFill>
                        <a:latin typeface="Calibri Light" panose="020F0302020204030204" pitchFamily="34" charset="0"/>
                        <a:ea typeface="+mn-ea"/>
                        <a:cs typeface="Calibri Light" panose="020F0302020204030204" pitchFamily="34" charset="0"/>
                      </a:endParaRPr>
                    </a:p>
                  </a:txBody>
                  <a:tcPr marL="95250" marR="95250" marT="85725" marB="857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marR="0" indent="0" algn="just" defTabSz="914400" rtl="0" eaLnBrk="1" fontAlgn="base" latinLnBrk="0" hangingPunct="1">
                        <a:lnSpc>
                          <a:spcPct val="100000"/>
                        </a:lnSpc>
                        <a:spcBef>
                          <a:spcPct val="0"/>
                        </a:spcBef>
                        <a:spcAft>
                          <a:spcPct val="0"/>
                        </a:spcAft>
                        <a:buClrTx/>
                        <a:buSzTx/>
                        <a:buFontTx/>
                        <a:buNone/>
                        <a:tabLst/>
                        <a:defRPr/>
                      </a:pPr>
                      <a:r>
                        <a:rPr lang="en-IN" dirty="0" smtClean="0">
                          <a:latin typeface="Calibri Light" panose="020F0302020204030204" pitchFamily="34" charset="0"/>
                          <a:cs typeface="Calibri Light" panose="020F0302020204030204" pitchFamily="34" charset="0"/>
                        </a:rPr>
                        <a:t>A level above which the price will not likely rise</a:t>
                      </a:r>
                    </a:p>
                  </a:txBody>
                  <a:tcPr marL="95250" marR="95250" marT="85725" marB="857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0">
                <a:tc>
                  <a:txBody>
                    <a:bodyPr/>
                    <a:lstStyle/>
                    <a:p>
                      <a:pPr marL="0" marR="0" indent="0" algn="just" defTabSz="914400" rtl="0" eaLnBrk="1" fontAlgn="base" latinLnBrk="0" hangingPunct="1">
                        <a:lnSpc>
                          <a:spcPct val="100000"/>
                        </a:lnSpc>
                        <a:spcBef>
                          <a:spcPct val="0"/>
                        </a:spcBef>
                        <a:spcAft>
                          <a:spcPct val="0"/>
                        </a:spcAft>
                        <a:buClrTx/>
                        <a:buSzTx/>
                        <a:buFontTx/>
                        <a:buNone/>
                        <a:tabLst/>
                        <a:defRPr/>
                      </a:pPr>
                      <a:r>
                        <a:rPr lang="en-IN" dirty="0" smtClean="0">
                          <a:latin typeface="Calibri Light" panose="020F0302020204030204" pitchFamily="34" charset="0"/>
                          <a:cs typeface="Calibri Light" panose="020F0302020204030204" pitchFamily="34" charset="0"/>
                        </a:rPr>
                        <a:t>Breakout</a:t>
                      </a:r>
                    </a:p>
                  </a:txBody>
                  <a:tcPr marL="95250" marR="95250" marT="85725" marB="857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indent="0" algn="just" defTabSz="914400" rtl="0" eaLnBrk="1" fontAlgn="base" latinLnBrk="0" hangingPunct="1">
                        <a:spcBef>
                          <a:spcPct val="0"/>
                        </a:spcBef>
                        <a:spcAft>
                          <a:spcPct val="0"/>
                        </a:spcAft>
                        <a:buFontTx/>
                        <a:buNone/>
                      </a:pPr>
                      <a:r>
                        <a:rPr lang="en-IN" dirty="0" smtClean="0">
                          <a:latin typeface="Calibri Light" panose="020F0302020204030204" pitchFamily="34" charset="0"/>
                          <a:cs typeface="Calibri Light" panose="020F0302020204030204" pitchFamily="34" charset="0"/>
                        </a:rPr>
                        <a:t>When a stock rises above its resistance level or falls below its support level</a:t>
                      </a:r>
                      <a:endParaRPr lang="en-IN" sz="1800" kern="1200" dirty="0">
                        <a:solidFill>
                          <a:schemeClr val="tx1"/>
                        </a:solidFill>
                        <a:latin typeface="Calibri Light" panose="020F0302020204030204" pitchFamily="34" charset="0"/>
                        <a:ea typeface="+mn-ea"/>
                        <a:cs typeface="Calibri Light" panose="020F0302020204030204" pitchFamily="34" charset="0"/>
                      </a:endParaRPr>
                    </a:p>
                  </a:txBody>
                  <a:tcPr marL="95250" marR="95250" marT="85725" marB="857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0">
                <a:tc>
                  <a:txBody>
                    <a:bodyPr/>
                    <a:lstStyle/>
                    <a:p>
                      <a:pPr marL="0" marR="0" indent="0" algn="just" defTabSz="914400" rtl="0" eaLnBrk="1" fontAlgn="base" latinLnBrk="0" hangingPunct="1">
                        <a:lnSpc>
                          <a:spcPct val="100000"/>
                        </a:lnSpc>
                        <a:spcBef>
                          <a:spcPct val="0"/>
                        </a:spcBef>
                        <a:spcAft>
                          <a:spcPct val="0"/>
                        </a:spcAft>
                        <a:buClrTx/>
                        <a:buSzTx/>
                        <a:buFontTx/>
                        <a:buNone/>
                        <a:tabLst/>
                        <a:defRPr/>
                      </a:pPr>
                      <a:r>
                        <a:rPr lang="en-IN" dirty="0" smtClean="0">
                          <a:latin typeface="Calibri Light" panose="020F0302020204030204" pitchFamily="34" charset="0"/>
                          <a:cs typeface="Calibri Light" panose="020F0302020204030204" pitchFamily="34" charset="0"/>
                        </a:rPr>
                        <a:t>Trend line</a:t>
                      </a:r>
                    </a:p>
                  </a:txBody>
                  <a:tcPr marL="95250" marR="95250" marT="85725" marB="857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marR="0" indent="0" algn="just" defTabSz="914400" rtl="0" eaLnBrk="1" fontAlgn="base" latinLnBrk="0" hangingPunct="1">
                        <a:lnSpc>
                          <a:spcPct val="100000"/>
                        </a:lnSpc>
                        <a:spcBef>
                          <a:spcPct val="0"/>
                        </a:spcBef>
                        <a:spcAft>
                          <a:spcPct val="0"/>
                        </a:spcAft>
                        <a:buClrTx/>
                        <a:buSzTx/>
                        <a:buFontTx/>
                        <a:buNone/>
                        <a:tabLst/>
                        <a:defRPr/>
                      </a:pPr>
                      <a:r>
                        <a:rPr lang="en-IN" dirty="0" smtClean="0">
                          <a:latin typeface="Calibri Light" panose="020F0302020204030204" pitchFamily="34" charset="0"/>
                          <a:cs typeface="Calibri Light" panose="020F0302020204030204" pitchFamily="34" charset="0"/>
                        </a:rPr>
                        <a:t>A regression line that predicts future prices based on past prices</a:t>
                      </a:r>
                      <a:endParaRPr lang="en-IN" sz="1800" kern="1200" dirty="0">
                        <a:solidFill>
                          <a:schemeClr val="tx1"/>
                        </a:solidFill>
                        <a:latin typeface="Calibri Light" panose="020F0302020204030204" pitchFamily="34" charset="0"/>
                        <a:ea typeface="+mn-ea"/>
                        <a:cs typeface="Calibri Light" panose="020F0302020204030204" pitchFamily="34" charset="0"/>
                      </a:endParaRPr>
                    </a:p>
                  </a:txBody>
                  <a:tcPr marL="95250" marR="95250" marT="85725" marB="857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0">
                <a:tc>
                  <a:txBody>
                    <a:bodyPr/>
                    <a:lstStyle/>
                    <a:p>
                      <a:pPr marL="0" marR="0" indent="0" algn="just" defTabSz="914400" rtl="0" eaLnBrk="1" fontAlgn="base" latinLnBrk="0" hangingPunct="1">
                        <a:lnSpc>
                          <a:spcPct val="100000"/>
                        </a:lnSpc>
                        <a:spcBef>
                          <a:spcPct val="0"/>
                        </a:spcBef>
                        <a:spcAft>
                          <a:spcPct val="0"/>
                        </a:spcAft>
                        <a:buClrTx/>
                        <a:buSzTx/>
                        <a:buFontTx/>
                        <a:buNone/>
                        <a:tabLst/>
                        <a:defRPr/>
                      </a:pPr>
                      <a:r>
                        <a:rPr lang="en-IN" dirty="0" smtClean="0">
                          <a:latin typeface="Calibri Light" panose="020F0302020204030204" pitchFamily="34" charset="0"/>
                          <a:cs typeface="Calibri Light" panose="020F0302020204030204" pitchFamily="34" charset="0"/>
                        </a:rPr>
                        <a:t>Relative strength</a:t>
                      </a:r>
                    </a:p>
                  </a:txBody>
                  <a:tcPr marL="95250" marR="95250" marT="85725" marB="857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marR="0" indent="0" algn="just" defTabSz="914400" rtl="0" eaLnBrk="1" fontAlgn="base" latinLnBrk="0" hangingPunct="1">
                        <a:lnSpc>
                          <a:spcPct val="100000"/>
                        </a:lnSpc>
                        <a:spcBef>
                          <a:spcPct val="0"/>
                        </a:spcBef>
                        <a:spcAft>
                          <a:spcPct val="0"/>
                        </a:spcAft>
                        <a:buClrTx/>
                        <a:buSzTx/>
                        <a:buFontTx/>
                        <a:buNone/>
                        <a:tabLst/>
                        <a:defRPr/>
                      </a:pPr>
                      <a:r>
                        <a:rPr lang="en-IN" dirty="0" smtClean="0">
                          <a:latin typeface="Calibri Light" panose="020F0302020204030204" pitchFamily="34" charset="0"/>
                          <a:cs typeface="Calibri Light" panose="020F0302020204030204" pitchFamily="34" charset="0"/>
                        </a:rPr>
                        <a:t>Ratio of the percentage price change of a stock to the percentage price change of a broader index or another stock</a:t>
                      </a:r>
                    </a:p>
                  </a:txBody>
                  <a:tcPr marL="95250" marR="95250" marT="85725" marB="857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62432200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Price Charts</a:t>
            </a:r>
            <a:endParaRPr lang="en-IN" dirty="0"/>
          </a:p>
        </p:txBody>
      </p:sp>
      <p:sp>
        <p:nvSpPr>
          <p:cNvPr id="4" name="Rectangle 3"/>
          <p:cNvSpPr/>
          <p:nvPr/>
        </p:nvSpPr>
        <p:spPr>
          <a:xfrm>
            <a:off x="231459" y="2010548"/>
            <a:ext cx="4645341" cy="2862322"/>
          </a:xfrm>
          <a:prstGeom prst="rect">
            <a:avLst/>
          </a:prstGeom>
        </p:spPr>
        <p:txBody>
          <a:bodyPr wrap="square">
            <a:spAutoFit/>
          </a:bodyPr>
          <a:lstStyle/>
          <a:p>
            <a:pPr algn="just"/>
            <a:r>
              <a:rPr lang="en-IN" dirty="0">
                <a:latin typeface="Calibri Light" panose="020F0302020204030204" pitchFamily="34" charset="0"/>
                <a:ea typeface="Cambria" panose="02040503050406030204" pitchFamily="18" charset="0"/>
                <a:cs typeface="Calibri Light" panose="020F0302020204030204" pitchFamily="34" charset="0"/>
              </a:rPr>
              <a:t>Line </a:t>
            </a:r>
            <a:r>
              <a:rPr lang="en-IN" dirty="0" smtClean="0">
                <a:latin typeface="Calibri Light" panose="020F0302020204030204" pitchFamily="34" charset="0"/>
                <a:ea typeface="Cambria" panose="02040503050406030204" pitchFamily="18" charset="0"/>
                <a:cs typeface="Calibri Light" panose="020F0302020204030204" pitchFamily="34" charset="0"/>
              </a:rPr>
              <a:t>Charts</a:t>
            </a:r>
          </a:p>
          <a:p>
            <a:pPr algn="just"/>
            <a:endParaRPr lang="en-IN" dirty="0">
              <a:latin typeface="Calibri Light" panose="020F0302020204030204" pitchFamily="34" charset="0"/>
              <a:ea typeface="Cambria" panose="02040503050406030204" pitchFamily="18" charset="0"/>
              <a:cs typeface="Calibri Light" panose="020F0302020204030204" pitchFamily="34" charset="0"/>
            </a:endParaRPr>
          </a:p>
          <a:p>
            <a:pPr algn="just"/>
            <a:r>
              <a:rPr lang="en-IN" dirty="0">
                <a:latin typeface="Calibri Light" panose="020F0302020204030204" pitchFamily="34" charset="0"/>
                <a:ea typeface="Cambria" panose="02040503050406030204" pitchFamily="18" charset="0"/>
                <a:cs typeface="Calibri Light" panose="020F0302020204030204" pitchFamily="34" charset="0"/>
              </a:rPr>
              <a:t>This is one of the most familiar charts which plot the price of a share against a trading day. It usually depicts the closing price and the duration for which this is plotted could range from a few days to few years depending on the need. The line formed by joining the dots plotted on the graph shows the movements in stock price during the period. </a:t>
            </a:r>
            <a:endParaRPr lang="en-IN" sz="1600" dirty="0">
              <a:latin typeface="Calibri Light" panose="020F0302020204030204" pitchFamily="34" charset="0"/>
              <a:ea typeface="Cambria" panose="02040503050406030204" pitchFamily="18" charset="0"/>
              <a:cs typeface="Calibri Light" panose="020F0302020204030204" pitchFamily="34" charset="0"/>
            </a:endParaRPr>
          </a:p>
        </p:txBody>
      </p:sp>
      <p:sp>
        <p:nvSpPr>
          <p:cNvPr id="8" name="Rounded Rectangle 7"/>
          <p:cNvSpPr/>
          <p:nvPr/>
        </p:nvSpPr>
        <p:spPr>
          <a:xfrm>
            <a:off x="218760" y="819150"/>
            <a:ext cx="8772840" cy="914400"/>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IN" dirty="0">
                <a:solidFill>
                  <a:schemeClr val="tx1">
                    <a:lumMod val="85000"/>
                    <a:lumOff val="15000"/>
                  </a:schemeClr>
                </a:solidFill>
                <a:latin typeface="Calibri Light" panose="020F0302020204030204" pitchFamily="34" charset="0"/>
                <a:ea typeface="Cambria" panose="02040503050406030204" pitchFamily="18" charset="0"/>
                <a:cs typeface="Calibri Light" panose="020F0302020204030204" pitchFamily="34" charset="0"/>
              </a:rPr>
              <a:t>Technical analysts use a variety of charts based on the information they seek. However, there are three types of charts that are most commonly used. They are</a:t>
            </a:r>
            <a:r>
              <a:rPr lang="en-IN" dirty="0" smtClean="0">
                <a:solidFill>
                  <a:schemeClr val="tx1">
                    <a:lumMod val="85000"/>
                    <a:lumOff val="15000"/>
                  </a:schemeClr>
                </a:solidFill>
                <a:latin typeface="Calibri Light" panose="020F0302020204030204" pitchFamily="34" charset="0"/>
                <a:ea typeface="Cambria" panose="02040503050406030204" pitchFamily="18" charset="0"/>
                <a:cs typeface="Calibri Light" panose="020F0302020204030204" pitchFamily="34" charset="0"/>
              </a:rPr>
              <a:t>:</a:t>
            </a:r>
            <a:r>
              <a:rPr lang="en-IN" dirty="0">
                <a:solidFill>
                  <a:schemeClr val="tx1">
                    <a:lumMod val="85000"/>
                    <a:lumOff val="15000"/>
                  </a:schemeClr>
                </a:solidFill>
                <a:latin typeface="Calibri Light" panose="020F0302020204030204" pitchFamily="34" charset="0"/>
                <a:ea typeface="Cambria" panose="02040503050406030204" pitchFamily="18" charset="0"/>
                <a:cs typeface="Calibri Light" panose="020F0302020204030204" pitchFamily="34" charset="0"/>
              </a:rPr>
              <a:t> </a:t>
            </a:r>
            <a:r>
              <a:rPr lang="en-IN" dirty="0" smtClean="0">
                <a:solidFill>
                  <a:schemeClr val="tx1">
                    <a:lumMod val="85000"/>
                    <a:lumOff val="15000"/>
                  </a:schemeClr>
                </a:solidFill>
                <a:latin typeface="Calibri Light" panose="020F0302020204030204" pitchFamily="34" charset="0"/>
                <a:ea typeface="Cambria" panose="02040503050406030204" pitchFamily="18" charset="0"/>
                <a:cs typeface="Calibri Light" panose="020F0302020204030204" pitchFamily="34" charset="0"/>
              </a:rPr>
              <a:t>Line, Bar and Candlestick</a:t>
            </a:r>
            <a:endParaRPr lang="en-IN" dirty="0">
              <a:solidFill>
                <a:schemeClr val="tx1">
                  <a:lumMod val="85000"/>
                  <a:lumOff val="15000"/>
                </a:schemeClr>
              </a:solidFill>
              <a:latin typeface="Calibri Light" panose="020F0302020204030204" pitchFamily="34" charset="0"/>
              <a:ea typeface="Cambria" panose="02040503050406030204" pitchFamily="18" charset="0"/>
              <a:cs typeface="Calibri Light" panose="020F0302020204030204" pitchFamily="34" charset="0"/>
            </a:endParaRPr>
          </a:p>
        </p:txBody>
      </p:sp>
      <p:pic>
        <p:nvPicPr>
          <p:cNvPr id="9" name="Picture 8" descr="https://newtwb.s3.amazonaws.com/images/nsdlcoinsmart/editor_images/da97c3ce-6c9b-4eae-961c-16d52d140154.png"/>
          <p:cNvPicPr/>
          <p:nvPr/>
        </p:nvPicPr>
        <p:blipFill rotWithShape="1">
          <a:blip r:embed="rId3">
            <a:extLst>
              <a:ext uri="{28A0092B-C50C-407E-A947-70E740481C1C}">
                <a14:useLocalDpi xmlns:a14="http://schemas.microsoft.com/office/drawing/2010/main" val="0"/>
              </a:ext>
            </a:extLst>
          </a:blip>
          <a:srcRect l="3371" t="2602" r="1382" b="4833"/>
          <a:stretch/>
        </p:blipFill>
        <p:spPr bwMode="auto">
          <a:xfrm>
            <a:off x="5029200" y="2045604"/>
            <a:ext cx="3657600" cy="2682121"/>
          </a:xfrm>
          <a:prstGeom prst="rect">
            <a:avLst/>
          </a:prstGeom>
          <a:noFill/>
          <a:ln>
            <a:solidFill>
              <a:schemeClr val="tx1">
                <a:lumMod val="50000"/>
                <a:lumOff val="50000"/>
              </a:schemeClr>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568203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Price Charts</a:t>
            </a:r>
            <a:endParaRPr lang="en-IN" dirty="0"/>
          </a:p>
        </p:txBody>
      </p:sp>
      <p:sp>
        <p:nvSpPr>
          <p:cNvPr id="4" name="Rectangle 3"/>
          <p:cNvSpPr/>
          <p:nvPr/>
        </p:nvSpPr>
        <p:spPr>
          <a:xfrm>
            <a:off x="208128" y="971550"/>
            <a:ext cx="4962839" cy="3693319"/>
          </a:xfrm>
          <a:prstGeom prst="rect">
            <a:avLst/>
          </a:prstGeom>
        </p:spPr>
        <p:txBody>
          <a:bodyPr wrap="square">
            <a:spAutoFit/>
          </a:bodyPr>
          <a:lstStyle/>
          <a:p>
            <a:pPr algn="just"/>
            <a:r>
              <a:rPr lang="en-IN" dirty="0">
                <a:latin typeface="Calibri Light" panose="020F0302020204030204" pitchFamily="34" charset="0"/>
                <a:cs typeface="Calibri Light" panose="020F0302020204030204" pitchFamily="34" charset="0"/>
              </a:rPr>
              <a:t>Bar </a:t>
            </a:r>
            <a:r>
              <a:rPr lang="en-IN" dirty="0" smtClean="0">
                <a:latin typeface="Calibri Light" panose="020F0302020204030204" pitchFamily="34" charset="0"/>
                <a:cs typeface="Calibri Light" panose="020F0302020204030204" pitchFamily="34" charset="0"/>
              </a:rPr>
              <a:t>Chart </a:t>
            </a:r>
          </a:p>
          <a:p>
            <a:pPr algn="just"/>
            <a:endParaRPr lang="en-IN" dirty="0">
              <a:latin typeface="Calibri Light" panose="020F0302020204030204" pitchFamily="34" charset="0"/>
              <a:cs typeface="Calibri Light" panose="020F0302020204030204" pitchFamily="34" charset="0"/>
            </a:endParaRPr>
          </a:p>
          <a:p>
            <a:pPr marL="342900" indent="-342900" algn="just">
              <a:buFont typeface="+mj-lt"/>
              <a:buAutoNum type="arabicPeriod"/>
            </a:pPr>
            <a:r>
              <a:rPr lang="en-IN" dirty="0" smtClean="0">
                <a:latin typeface="Calibri Light" panose="020F0302020204030204" pitchFamily="34" charset="0"/>
                <a:cs typeface="Calibri Light" panose="020F0302020204030204" pitchFamily="34" charset="0"/>
              </a:rPr>
              <a:t>It </a:t>
            </a:r>
            <a:r>
              <a:rPr lang="en-IN" dirty="0">
                <a:latin typeface="Calibri Light" panose="020F0302020204030204" pitchFamily="34" charset="0"/>
                <a:cs typeface="Calibri Light" panose="020F0302020204030204" pitchFamily="34" charset="0"/>
              </a:rPr>
              <a:t>plots the intra-day high and low </a:t>
            </a:r>
            <a:r>
              <a:rPr lang="en-IN" dirty="0" smtClean="0">
                <a:latin typeface="Calibri Light" panose="020F0302020204030204" pitchFamily="34" charset="0"/>
                <a:cs typeface="Calibri Light" panose="020F0302020204030204" pitchFamily="34" charset="0"/>
              </a:rPr>
              <a:t>prices of </a:t>
            </a:r>
            <a:r>
              <a:rPr lang="en-IN" dirty="0">
                <a:latin typeface="Calibri Light" panose="020F0302020204030204" pitchFamily="34" charset="0"/>
                <a:cs typeface="Calibri Light" panose="020F0302020204030204" pitchFamily="34" charset="0"/>
              </a:rPr>
              <a:t>a </a:t>
            </a:r>
            <a:r>
              <a:rPr lang="en-IN" dirty="0" smtClean="0">
                <a:latin typeface="Calibri Light" panose="020F0302020204030204" pitchFamily="34" charset="0"/>
                <a:cs typeface="Calibri Light" panose="020F0302020204030204" pitchFamily="34" charset="0"/>
              </a:rPr>
              <a:t>stock using a bar for each trading day for </a:t>
            </a:r>
            <a:r>
              <a:rPr lang="en-IN" dirty="0">
                <a:latin typeface="Calibri Light" panose="020F0302020204030204" pitchFamily="34" charset="0"/>
                <a:cs typeface="Calibri Light" panose="020F0302020204030204" pitchFamily="34" charset="0"/>
              </a:rPr>
              <a:t>a specified </a:t>
            </a:r>
            <a:r>
              <a:rPr lang="en-IN" dirty="0" smtClean="0">
                <a:latin typeface="Calibri Light" panose="020F0302020204030204" pitchFamily="34" charset="0"/>
                <a:cs typeface="Calibri Light" panose="020F0302020204030204" pitchFamily="34" charset="0"/>
              </a:rPr>
              <a:t>time period</a:t>
            </a:r>
            <a:r>
              <a:rPr lang="en-IN" dirty="0">
                <a:latin typeface="Calibri Light" panose="020F0302020204030204" pitchFamily="34" charset="0"/>
                <a:cs typeface="Calibri Light" panose="020F0302020204030204" pitchFamily="34" charset="0"/>
              </a:rPr>
              <a:t>. </a:t>
            </a:r>
            <a:endParaRPr lang="en-IN" dirty="0" smtClean="0">
              <a:latin typeface="Calibri Light" panose="020F0302020204030204" pitchFamily="34" charset="0"/>
              <a:cs typeface="Calibri Light" panose="020F0302020204030204" pitchFamily="34" charset="0"/>
            </a:endParaRPr>
          </a:p>
          <a:p>
            <a:pPr marL="342900" indent="-342900" algn="just">
              <a:buFont typeface="+mj-lt"/>
              <a:buAutoNum type="arabicPeriod"/>
            </a:pPr>
            <a:r>
              <a:rPr lang="en-IN" dirty="0" smtClean="0">
                <a:latin typeface="Calibri Light" panose="020F0302020204030204" pitchFamily="34" charset="0"/>
                <a:cs typeface="Calibri Light" panose="020F0302020204030204" pitchFamily="34" charset="0"/>
              </a:rPr>
              <a:t>The </a:t>
            </a:r>
            <a:r>
              <a:rPr lang="en-IN" dirty="0">
                <a:latin typeface="Calibri Light" panose="020F0302020204030204" pitchFamily="34" charset="0"/>
                <a:cs typeface="Calibri Light" panose="020F0302020204030204" pitchFamily="34" charset="0"/>
              </a:rPr>
              <a:t>top of the bar corresponds to the day’s high and the bottom, </a:t>
            </a:r>
            <a:r>
              <a:rPr lang="en-IN" dirty="0" smtClean="0">
                <a:latin typeface="Calibri Light" panose="020F0302020204030204" pitchFamily="34" charset="0"/>
                <a:cs typeface="Calibri Light" panose="020F0302020204030204" pitchFamily="34" charset="0"/>
              </a:rPr>
              <a:t>day’s </a:t>
            </a:r>
            <a:r>
              <a:rPr lang="en-IN" dirty="0">
                <a:latin typeface="Calibri Light" panose="020F0302020204030204" pitchFamily="34" charset="0"/>
                <a:cs typeface="Calibri Light" panose="020F0302020204030204" pitchFamily="34" charset="0"/>
              </a:rPr>
              <a:t>low. </a:t>
            </a:r>
            <a:endParaRPr lang="en-IN" dirty="0" smtClean="0">
              <a:latin typeface="Calibri Light" panose="020F0302020204030204" pitchFamily="34" charset="0"/>
              <a:cs typeface="Calibri Light" panose="020F0302020204030204" pitchFamily="34" charset="0"/>
            </a:endParaRPr>
          </a:p>
          <a:p>
            <a:pPr marL="342900" indent="-342900" algn="just">
              <a:buFont typeface="+mj-lt"/>
              <a:buAutoNum type="arabicPeriod"/>
            </a:pPr>
            <a:r>
              <a:rPr lang="en-IN" dirty="0" smtClean="0">
                <a:latin typeface="Calibri Light" panose="020F0302020204030204" pitchFamily="34" charset="0"/>
                <a:cs typeface="Calibri Light" panose="020F0302020204030204" pitchFamily="34" charset="0"/>
              </a:rPr>
              <a:t>Two </a:t>
            </a:r>
            <a:r>
              <a:rPr lang="en-IN" dirty="0">
                <a:latin typeface="Calibri Light" panose="020F0302020204030204" pitchFamily="34" charset="0"/>
                <a:cs typeface="Calibri Light" panose="020F0302020204030204" pitchFamily="34" charset="0"/>
              </a:rPr>
              <a:t>additional horizontal lines indicate the opening and closing price. The length of the bar is proportional to the volatility in a stock. </a:t>
            </a:r>
            <a:endParaRPr lang="en-IN" dirty="0" smtClean="0">
              <a:latin typeface="Calibri Light" panose="020F0302020204030204" pitchFamily="34" charset="0"/>
              <a:cs typeface="Calibri Light" panose="020F0302020204030204" pitchFamily="34" charset="0"/>
            </a:endParaRPr>
          </a:p>
          <a:p>
            <a:pPr marL="342900" indent="-342900" algn="just">
              <a:buFont typeface="+mj-lt"/>
              <a:buAutoNum type="arabicPeriod"/>
            </a:pPr>
            <a:r>
              <a:rPr lang="en-IN" dirty="0" err="1" smtClean="0">
                <a:latin typeface="Calibri Light" panose="020F0302020204030204" pitchFamily="34" charset="0"/>
                <a:cs typeface="Calibri Light" panose="020F0302020204030204" pitchFamily="34" charset="0"/>
              </a:rPr>
              <a:t>Colored</a:t>
            </a:r>
            <a:r>
              <a:rPr lang="en-IN" dirty="0" smtClean="0">
                <a:latin typeface="Calibri Light" panose="020F0302020204030204" pitchFamily="34" charset="0"/>
                <a:cs typeface="Calibri Light" panose="020F0302020204030204" pitchFamily="34" charset="0"/>
              </a:rPr>
              <a:t> coded - If </a:t>
            </a:r>
            <a:r>
              <a:rPr lang="en-IN" dirty="0">
                <a:latin typeface="Calibri Light" panose="020F0302020204030204" pitchFamily="34" charset="0"/>
                <a:cs typeface="Calibri Light" panose="020F0302020204030204" pitchFamily="34" charset="0"/>
              </a:rPr>
              <a:t>the share price closes above the open price it is </a:t>
            </a:r>
            <a:r>
              <a:rPr lang="en-IN" dirty="0" err="1">
                <a:latin typeface="Calibri Light" panose="020F0302020204030204" pitchFamily="34" charset="0"/>
                <a:cs typeface="Calibri Light" panose="020F0302020204030204" pitchFamily="34" charset="0"/>
              </a:rPr>
              <a:t>colored</a:t>
            </a:r>
            <a:r>
              <a:rPr lang="en-IN" dirty="0">
                <a:latin typeface="Calibri Light" panose="020F0302020204030204" pitchFamily="34" charset="0"/>
                <a:cs typeface="Calibri Light" panose="020F0302020204030204" pitchFamily="34" charset="0"/>
              </a:rPr>
              <a:t> green, and if the close is below the open the bar is </a:t>
            </a:r>
            <a:r>
              <a:rPr lang="en-IN" dirty="0" err="1">
                <a:latin typeface="Calibri Light" panose="020F0302020204030204" pitchFamily="34" charset="0"/>
                <a:cs typeface="Calibri Light" panose="020F0302020204030204" pitchFamily="34" charset="0"/>
              </a:rPr>
              <a:t>colored</a:t>
            </a:r>
            <a:r>
              <a:rPr lang="en-IN" dirty="0">
                <a:latin typeface="Calibri Light" panose="020F0302020204030204" pitchFamily="34" charset="0"/>
                <a:cs typeface="Calibri Light" panose="020F0302020204030204" pitchFamily="34" charset="0"/>
              </a:rPr>
              <a:t> red. </a:t>
            </a:r>
            <a:endParaRPr lang="en-IN" sz="1600" dirty="0">
              <a:latin typeface="Calibri Light" panose="020F0302020204030204" pitchFamily="34" charset="0"/>
              <a:cs typeface="Calibri Light" panose="020F0302020204030204" pitchFamily="34" charset="0"/>
            </a:endParaRPr>
          </a:p>
        </p:txBody>
      </p:sp>
      <p:pic>
        <p:nvPicPr>
          <p:cNvPr id="1026" name="Picture 2" descr="Untitled-3-01"/>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030" t="4949" r="6665" b="6510"/>
          <a:stretch/>
        </p:blipFill>
        <p:spPr bwMode="auto">
          <a:xfrm>
            <a:off x="5334000" y="1581150"/>
            <a:ext cx="3741539" cy="26670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00025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Price Charts</a:t>
            </a:r>
            <a:endParaRPr lang="en-IN" dirty="0"/>
          </a:p>
        </p:txBody>
      </p:sp>
      <p:sp>
        <p:nvSpPr>
          <p:cNvPr id="4" name="Rectangle 3"/>
          <p:cNvSpPr/>
          <p:nvPr/>
        </p:nvSpPr>
        <p:spPr>
          <a:xfrm>
            <a:off x="218761" y="946317"/>
            <a:ext cx="5102539" cy="3693319"/>
          </a:xfrm>
          <a:prstGeom prst="rect">
            <a:avLst/>
          </a:prstGeom>
        </p:spPr>
        <p:txBody>
          <a:bodyPr wrap="square">
            <a:spAutoFit/>
          </a:bodyPr>
          <a:lstStyle/>
          <a:p>
            <a:pPr algn="just"/>
            <a:r>
              <a:rPr lang="en-IN" dirty="0">
                <a:latin typeface="Calibri Light" panose="020F0302020204030204" pitchFamily="34" charset="0"/>
                <a:ea typeface="Cambria" panose="02040503050406030204" pitchFamily="18" charset="0"/>
                <a:cs typeface="Calibri Light" panose="020F0302020204030204" pitchFamily="34" charset="0"/>
              </a:rPr>
              <a:t>Candlestick </a:t>
            </a:r>
            <a:r>
              <a:rPr lang="en-IN" dirty="0" smtClean="0">
                <a:latin typeface="Calibri Light" panose="020F0302020204030204" pitchFamily="34" charset="0"/>
                <a:ea typeface="Cambria" panose="02040503050406030204" pitchFamily="18" charset="0"/>
                <a:cs typeface="Calibri Light" panose="020F0302020204030204" pitchFamily="34" charset="0"/>
              </a:rPr>
              <a:t>chart </a:t>
            </a:r>
            <a:endParaRPr lang="en-IN" dirty="0">
              <a:latin typeface="Calibri Light" panose="020F0302020204030204" pitchFamily="34" charset="0"/>
              <a:ea typeface="Cambria" panose="02040503050406030204" pitchFamily="18" charset="0"/>
              <a:cs typeface="Calibri Light" panose="020F0302020204030204" pitchFamily="34" charset="0"/>
            </a:endParaRPr>
          </a:p>
          <a:p>
            <a:pPr algn="just"/>
            <a:endParaRPr lang="en-IN" dirty="0">
              <a:latin typeface="Calibri Light" panose="020F0302020204030204" pitchFamily="34" charset="0"/>
              <a:ea typeface="Cambria" panose="02040503050406030204" pitchFamily="18" charset="0"/>
              <a:cs typeface="Calibri Light" panose="020F0302020204030204" pitchFamily="34" charset="0"/>
            </a:endParaRPr>
          </a:p>
          <a:p>
            <a:pPr marL="342900" indent="-342900" algn="just">
              <a:buFont typeface="+mj-lt"/>
              <a:buAutoNum type="arabicPeriod"/>
            </a:pPr>
            <a:r>
              <a:rPr lang="en-IN" dirty="0" smtClean="0">
                <a:latin typeface="Calibri Light" panose="020F0302020204030204" pitchFamily="34" charset="0"/>
                <a:ea typeface="Cambria" panose="02040503050406030204" pitchFamily="18" charset="0"/>
                <a:cs typeface="Calibri Light" panose="020F0302020204030204" pitchFamily="34" charset="0"/>
              </a:rPr>
              <a:t>It displays </a:t>
            </a:r>
            <a:r>
              <a:rPr lang="en-IN" dirty="0">
                <a:latin typeface="Calibri Light" panose="020F0302020204030204" pitchFamily="34" charset="0"/>
                <a:ea typeface="Cambria" panose="02040503050406030204" pitchFamily="18" charset="0"/>
                <a:cs typeface="Calibri Light" panose="020F0302020204030204" pitchFamily="34" charset="0"/>
              </a:rPr>
              <a:t>the relationship between the </a:t>
            </a:r>
            <a:r>
              <a:rPr lang="en-IN" dirty="0" smtClean="0">
                <a:latin typeface="Calibri Light" panose="020F0302020204030204" pitchFamily="34" charset="0"/>
                <a:ea typeface="Cambria" panose="02040503050406030204" pitchFamily="18" charset="0"/>
                <a:cs typeface="Calibri Light" panose="020F0302020204030204" pitchFamily="34" charset="0"/>
              </a:rPr>
              <a:t>high &amp; low and opening &amp; </a:t>
            </a:r>
            <a:r>
              <a:rPr lang="en-IN" dirty="0">
                <a:latin typeface="Calibri Light" panose="020F0302020204030204" pitchFamily="34" charset="0"/>
                <a:ea typeface="Cambria" panose="02040503050406030204" pitchFamily="18" charset="0"/>
                <a:cs typeface="Calibri Light" panose="020F0302020204030204" pitchFamily="34" charset="0"/>
              </a:rPr>
              <a:t>closing prices of a stock. </a:t>
            </a:r>
            <a:endParaRPr lang="en-IN" dirty="0" smtClean="0">
              <a:latin typeface="Calibri Light" panose="020F0302020204030204" pitchFamily="34" charset="0"/>
              <a:ea typeface="Cambria" panose="02040503050406030204" pitchFamily="18" charset="0"/>
              <a:cs typeface="Calibri Light" panose="020F0302020204030204" pitchFamily="34" charset="0"/>
            </a:endParaRPr>
          </a:p>
          <a:p>
            <a:pPr marL="342900" indent="-342900" algn="just">
              <a:buFont typeface="+mj-lt"/>
              <a:buAutoNum type="arabicPeriod"/>
            </a:pPr>
            <a:r>
              <a:rPr lang="en-IN" dirty="0" smtClean="0">
                <a:latin typeface="Calibri Light" panose="020F0302020204030204" pitchFamily="34" charset="0"/>
                <a:ea typeface="Cambria" panose="02040503050406030204" pitchFamily="18" charset="0"/>
                <a:cs typeface="Calibri Light" panose="020F0302020204030204" pitchFamily="34" charset="0"/>
              </a:rPr>
              <a:t>The </a:t>
            </a:r>
            <a:r>
              <a:rPr lang="en-IN" dirty="0">
                <a:latin typeface="Calibri Light" panose="020F0302020204030204" pitchFamily="34" charset="0"/>
                <a:ea typeface="Cambria" panose="02040503050406030204" pitchFamily="18" charset="0"/>
                <a:cs typeface="Calibri Light" panose="020F0302020204030204" pitchFamily="34" charset="0"/>
              </a:rPr>
              <a:t>body of the candle represents the opening and closing </a:t>
            </a:r>
            <a:r>
              <a:rPr lang="en-IN" dirty="0" smtClean="0">
                <a:latin typeface="Calibri Light" panose="020F0302020204030204" pitchFamily="34" charset="0"/>
                <a:ea typeface="Cambria" panose="02040503050406030204" pitchFamily="18" charset="0"/>
                <a:cs typeface="Calibri Light" panose="020F0302020204030204" pitchFamily="34" charset="0"/>
              </a:rPr>
              <a:t>prices during </a:t>
            </a:r>
            <a:r>
              <a:rPr lang="en-IN" dirty="0">
                <a:latin typeface="Calibri Light" panose="020F0302020204030204" pitchFamily="34" charset="0"/>
                <a:ea typeface="Cambria" panose="02040503050406030204" pitchFamily="18" charset="0"/>
                <a:cs typeface="Calibri Light" panose="020F0302020204030204" pitchFamily="34" charset="0"/>
              </a:rPr>
              <a:t>the period. </a:t>
            </a:r>
            <a:endParaRPr lang="en-IN" dirty="0" smtClean="0">
              <a:latin typeface="Calibri Light" panose="020F0302020204030204" pitchFamily="34" charset="0"/>
              <a:ea typeface="Cambria" panose="02040503050406030204" pitchFamily="18" charset="0"/>
              <a:cs typeface="Calibri Light" panose="020F0302020204030204" pitchFamily="34" charset="0"/>
            </a:endParaRPr>
          </a:p>
          <a:p>
            <a:pPr marL="342900" indent="-342900" algn="just">
              <a:buFont typeface="+mj-lt"/>
              <a:buAutoNum type="arabicPeriod"/>
            </a:pPr>
            <a:r>
              <a:rPr lang="en-IN" dirty="0" smtClean="0">
                <a:latin typeface="Calibri Light" panose="020F0302020204030204" pitchFamily="34" charset="0"/>
                <a:ea typeface="Cambria" panose="02040503050406030204" pitchFamily="18" charset="0"/>
                <a:cs typeface="Calibri Light" panose="020F0302020204030204" pitchFamily="34" charset="0"/>
              </a:rPr>
              <a:t>Above </a:t>
            </a:r>
            <a:r>
              <a:rPr lang="en-IN" dirty="0">
                <a:latin typeface="Calibri Light" panose="020F0302020204030204" pitchFamily="34" charset="0"/>
                <a:ea typeface="Cambria" panose="02040503050406030204" pitchFamily="18" charset="0"/>
                <a:cs typeface="Calibri Light" panose="020F0302020204030204" pitchFamily="34" charset="0"/>
              </a:rPr>
              <a:t>and below the body are vertical lines called wicks or shadows that show the lows and highs of the traded </a:t>
            </a:r>
            <a:r>
              <a:rPr lang="en-IN" dirty="0" smtClean="0">
                <a:latin typeface="Calibri Light" panose="020F0302020204030204" pitchFamily="34" charset="0"/>
                <a:ea typeface="Cambria" panose="02040503050406030204" pitchFamily="18" charset="0"/>
                <a:cs typeface="Calibri Light" panose="020F0302020204030204" pitchFamily="34" charset="0"/>
              </a:rPr>
              <a:t>prices. </a:t>
            </a:r>
          </a:p>
          <a:p>
            <a:pPr marL="342900" indent="-342900" algn="just">
              <a:buFont typeface="+mj-lt"/>
              <a:buAutoNum type="arabicPeriod"/>
            </a:pPr>
            <a:r>
              <a:rPr lang="en-IN" dirty="0" smtClean="0">
                <a:latin typeface="Calibri Light" panose="020F0302020204030204" pitchFamily="34" charset="0"/>
                <a:ea typeface="Cambria" panose="02040503050406030204" pitchFamily="18" charset="0"/>
                <a:cs typeface="Calibri Light" panose="020F0302020204030204" pitchFamily="34" charset="0"/>
              </a:rPr>
              <a:t>While </a:t>
            </a:r>
            <a:r>
              <a:rPr lang="en-IN" dirty="0">
                <a:latin typeface="Calibri Light" panose="020F0302020204030204" pitchFamily="34" charset="0"/>
                <a:ea typeface="Cambria" panose="02040503050406030204" pitchFamily="18" charset="0"/>
                <a:cs typeface="Calibri Light" panose="020F0302020204030204" pitchFamily="34" charset="0"/>
              </a:rPr>
              <a:t>an individual candle provides sufficient information, patterns can be determined only by comparing one candle with its preceding and next candles. </a:t>
            </a:r>
            <a:endParaRPr lang="en-IN" sz="1600" dirty="0">
              <a:latin typeface="Calibri Light" panose="020F0302020204030204" pitchFamily="34" charset="0"/>
              <a:ea typeface="Cambria" panose="02040503050406030204" pitchFamily="18" charset="0"/>
              <a:cs typeface="Calibri Light" panose="020F0302020204030204" pitchFamily="34" charset="0"/>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l="14683" t="5787" r="10714" b="3473"/>
          <a:stretch/>
        </p:blipFill>
        <p:spPr bwMode="auto">
          <a:xfrm>
            <a:off x="5499100" y="1428750"/>
            <a:ext cx="3505200" cy="2728455"/>
          </a:xfrm>
          <a:prstGeom prst="rect">
            <a:avLst/>
          </a:prstGeom>
          <a:noFill/>
        </p:spPr>
      </p:pic>
    </p:spTree>
    <p:extLst>
      <p:ext uri="{BB962C8B-B14F-4D97-AF65-F5344CB8AC3E}">
        <p14:creationId xmlns:p14="http://schemas.microsoft.com/office/powerpoint/2010/main" val="10710422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bwMode="auto">
          <a:xfrm>
            <a:off x="228600" y="103190"/>
            <a:ext cx="7086600" cy="460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6" tIns="45718" rIns="91436" bIns="45718" numCol="1" anchor="t" anchorCtr="0" compatLnSpc="1">
            <a:prstTxWarp prst="textNoShape">
              <a:avLst/>
            </a:prstTxWarp>
          </a:bodyPr>
          <a:lstStyle/>
          <a:p>
            <a:r>
              <a:rPr lang="en-US" altLang="en-US" sz="2400" dirty="0" smtClean="0"/>
              <a:t>Starting Investment in Capital Market</a:t>
            </a:r>
          </a:p>
        </p:txBody>
      </p:sp>
      <p:pic>
        <p:nvPicPr>
          <p:cNvPr id="3" name="Picture 8" descr="Image result for bank account"/>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46479" y="1755752"/>
            <a:ext cx="1497114" cy="1497114"/>
          </a:xfrm>
          <a:prstGeom prst="ellipse">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4" name="Picture 10" descr="Image result for trading ]mobile app"/>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917617" y="1733550"/>
            <a:ext cx="1497114" cy="1497114"/>
          </a:xfrm>
          <a:prstGeom prst="ellipse">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pic>
        <p:nvPicPr>
          <p:cNvPr id="5" name="Picture 12" descr="Image result for nsdl demat app"/>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7010402" y="1733552"/>
            <a:ext cx="1541519" cy="1541519"/>
          </a:xfrm>
          <a:prstGeom prst="ellipse">
            <a:avLst/>
          </a:prstGeom>
          <a:noFill/>
          <a:ln>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34822" name="TextBox 18"/>
          <p:cNvSpPr txBox="1">
            <a:spLocks noChangeArrowheads="1"/>
          </p:cNvSpPr>
          <p:nvPr/>
        </p:nvSpPr>
        <p:spPr bwMode="auto">
          <a:xfrm>
            <a:off x="469974" y="3475985"/>
            <a:ext cx="1600200" cy="31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dirty="0"/>
              <a:t>Bank Account</a:t>
            </a:r>
          </a:p>
        </p:txBody>
      </p:sp>
      <p:sp>
        <p:nvSpPr>
          <p:cNvPr id="34823" name="TextBox 19"/>
          <p:cNvSpPr txBox="1">
            <a:spLocks noChangeArrowheads="1"/>
          </p:cNvSpPr>
          <p:nvPr/>
        </p:nvSpPr>
        <p:spPr bwMode="auto">
          <a:xfrm>
            <a:off x="3312551" y="3483175"/>
            <a:ext cx="2707249" cy="31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dirty="0"/>
              <a:t>Trading or Broking Account</a:t>
            </a:r>
          </a:p>
        </p:txBody>
      </p:sp>
      <p:sp>
        <p:nvSpPr>
          <p:cNvPr id="34824" name="TextBox 20"/>
          <p:cNvSpPr txBox="1">
            <a:spLocks noChangeArrowheads="1"/>
          </p:cNvSpPr>
          <p:nvPr/>
        </p:nvSpPr>
        <p:spPr bwMode="auto">
          <a:xfrm>
            <a:off x="6908801" y="3483175"/>
            <a:ext cx="1979613" cy="31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dirty="0"/>
              <a:t>Demat Account</a:t>
            </a:r>
          </a:p>
        </p:txBody>
      </p:sp>
      <p:sp>
        <p:nvSpPr>
          <p:cNvPr id="11" name="TextBox 3"/>
          <p:cNvSpPr txBox="1">
            <a:spLocks noChangeArrowheads="1"/>
          </p:cNvSpPr>
          <p:nvPr/>
        </p:nvSpPr>
        <p:spPr bwMode="auto">
          <a:xfrm>
            <a:off x="163513" y="4105930"/>
            <a:ext cx="8828087" cy="738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6" tIns="45718" rIns="91436" bIns="45718">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defRPr/>
            </a:pPr>
            <a:r>
              <a:rPr lang="en-US" sz="1400" dirty="0" smtClean="0"/>
              <a:t>Many DPs offer a 3-in-1 account opening facility which gives you the convenience of opening a trading, demat and bank account – all together. </a:t>
            </a:r>
            <a:r>
              <a:rPr lang="en-IN" sz="1400" dirty="0"/>
              <a:t>Now some DPs are now offering online demat account </a:t>
            </a:r>
            <a:r>
              <a:rPr lang="en-IN" sz="1400" dirty="0" smtClean="0"/>
              <a:t>opening. Trading or Broking account is required only if you want to buy / sell shares through stock exchange.</a:t>
            </a:r>
            <a:endParaRPr lang="en-IN" sz="1400" dirty="0"/>
          </a:p>
        </p:txBody>
      </p:sp>
      <p:grpSp>
        <p:nvGrpSpPr>
          <p:cNvPr id="34826" name="Group 11"/>
          <p:cNvGrpSpPr>
            <a:grpSpLocks/>
          </p:cNvGrpSpPr>
          <p:nvPr/>
        </p:nvGrpSpPr>
        <p:grpSpPr bwMode="auto">
          <a:xfrm>
            <a:off x="0" y="922338"/>
            <a:ext cx="3990975" cy="354012"/>
            <a:chOff x="0" y="928688"/>
            <a:chExt cx="3990975" cy="353497"/>
          </a:xfrm>
          <a:solidFill>
            <a:schemeClr val="bg2">
              <a:lumMod val="90000"/>
            </a:schemeClr>
          </a:solidFill>
        </p:grpSpPr>
        <p:sp>
          <p:nvSpPr>
            <p:cNvPr id="13" name="Pentagon 12"/>
            <p:cNvSpPr/>
            <p:nvPr/>
          </p:nvSpPr>
          <p:spPr>
            <a:xfrm>
              <a:off x="0" y="928688"/>
              <a:ext cx="3990975" cy="351912"/>
            </a:xfrm>
            <a:prstGeom prst="homePlat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Oval 13"/>
            <p:cNvSpPr/>
            <p:nvPr/>
          </p:nvSpPr>
          <p:spPr>
            <a:xfrm>
              <a:off x="3581400" y="928688"/>
              <a:ext cx="409575" cy="35349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
        <p:nvSpPr>
          <p:cNvPr id="34827" name="TextBox 2"/>
          <p:cNvSpPr txBox="1">
            <a:spLocks noChangeArrowheads="1"/>
          </p:cNvSpPr>
          <p:nvPr/>
        </p:nvSpPr>
        <p:spPr bwMode="auto">
          <a:xfrm>
            <a:off x="163515" y="920752"/>
            <a:ext cx="3425825" cy="369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6" tIns="45718" rIns="91436" bIns="45718">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dirty="0"/>
              <a:t>Accounts Required </a:t>
            </a:r>
          </a:p>
        </p:txBody>
      </p:sp>
    </p:spTree>
    <p:extLst>
      <p:ext uri="{BB962C8B-B14F-4D97-AF65-F5344CB8AC3E}">
        <p14:creationId xmlns:p14="http://schemas.microsoft.com/office/powerpoint/2010/main" val="44603261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2989"/>
            <a:ext cx="7543800" cy="460771"/>
          </a:xfrm>
        </p:spPr>
        <p:txBody>
          <a:bodyPr/>
          <a:lstStyle/>
          <a:p>
            <a:r>
              <a:rPr lang="en-IN" sz="2400" dirty="0"/>
              <a:t>Difference between Fundamental </a:t>
            </a:r>
            <a:r>
              <a:rPr lang="en-IN" sz="2400" dirty="0" smtClean="0"/>
              <a:t>&amp; Technical Analysis</a:t>
            </a:r>
            <a:endParaRPr lang="en-IN" sz="2400" dirty="0"/>
          </a:p>
        </p:txBody>
      </p:sp>
      <p:graphicFrame>
        <p:nvGraphicFramePr>
          <p:cNvPr id="3" name="Table 2"/>
          <p:cNvGraphicFramePr>
            <a:graphicFrameLocks noGrp="1"/>
          </p:cNvGraphicFramePr>
          <p:nvPr>
            <p:extLst>
              <p:ext uri="{D42A27DB-BD31-4B8C-83A1-F6EECF244321}">
                <p14:modId xmlns:p14="http://schemas.microsoft.com/office/powerpoint/2010/main" val="2970217577"/>
              </p:ext>
            </p:extLst>
          </p:nvPr>
        </p:nvGraphicFramePr>
        <p:xfrm>
          <a:off x="228600" y="1200150"/>
          <a:ext cx="8763000" cy="2503170"/>
        </p:xfrm>
        <a:graphic>
          <a:graphicData uri="http://schemas.openxmlformats.org/drawingml/2006/table">
            <a:tbl>
              <a:tblPr/>
              <a:tblGrid>
                <a:gridCol w="4381500"/>
                <a:gridCol w="4381500"/>
              </a:tblGrid>
              <a:tr h="0">
                <a:tc>
                  <a:txBody>
                    <a:bodyPr/>
                    <a:lstStyle/>
                    <a:p>
                      <a:pPr marL="0" indent="0" algn="just" defTabSz="914400" rtl="0" eaLnBrk="1" fontAlgn="base" latinLnBrk="0" hangingPunct="1">
                        <a:spcBef>
                          <a:spcPct val="0"/>
                        </a:spcBef>
                        <a:spcAft>
                          <a:spcPct val="0"/>
                        </a:spcAft>
                        <a:buFontTx/>
                        <a:buNone/>
                      </a:pPr>
                      <a:r>
                        <a:rPr lang="en-IN" sz="1800" b="1" kern="1200" dirty="0" smtClean="0">
                          <a:solidFill>
                            <a:schemeClr val="tx1"/>
                          </a:solidFill>
                          <a:latin typeface="Calibri Light" panose="020F0302020204030204" pitchFamily="34" charset="0"/>
                          <a:ea typeface="+mn-ea"/>
                          <a:cs typeface="Calibri Light" panose="020F0302020204030204" pitchFamily="34" charset="0"/>
                        </a:rPr>
                        <a:t>Fundamental analysis</a:t>
                      </a:r>
                      <a:endParaRPr lang="en-IN" sz="1800" b="1" kern="1200" dirty="0">
                        <a:solidFill>
                          <a:schemeClr val="tx1"/>
                        </a:solidFill>
                        <a:latin typeface="Calibri Light" panose="020F0302020204030204" pitchFamily="34" charset="0"/>
                        <a:ea typeface="+mn-ea"/>
                        <a:cs typeface="Calibri Light" panose="020F0302020204030204" pitchFamily="34" charset="0"/>
                      </a:endParaRPr>
                    </a:p>
                  </a:txBody>
                  <a:tcPr marL="95250" marR="95250" marT="85725" marB="857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indent="0" algn="just" defTabSz="914400" rtl="0" eaLnBrk="1" fontAlgn="base" latinLnBrk="0" hangingPunct="1">
                        <a:spcBef>
                          <a:spcPct val="0"/>
                        </a:spcBef>
                        <a:spcAft>
                          <a:spcPct val="0"/>
                        </a:spcAft>
                        <a:buFontTx/>
                        <a:buNone/>
                      </a:pPr>
                      <a:r>
                        <a:rPr lang="en-IN" sz="1800" b="1" kern="1200" dirty="0">
                          <a:solidFill>
                            <a:schemeClr val="tx1"/>
                          </a:solidFill>
                          <a:latin typeface="Calibri Light" panose="020F0302020204030204" pitchFamily="34" charset="0"/>
                          <a:ea typeface="+mn-ea"/>
                          <a:cs typeface="Calibri Light" panose="020F0302020204030204" pitchFamily="34" charset="0"/>
                        </a:rPr>
                        <a:t>Technical analysis</a:t>
                      </a:r>
                    </a:p>
                  </a:txBody>
                  <a:tcPr marL="95250" marR="95250" marT="85725" marB="857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0">
                <a:tc>
                  <a:txBody>
                    <a:bodyPr/>
                    <a:lstStyle/>
                    <a:p>
                      <a:pPr marL="0" indent="0" algn="just" rtl="0" fontAlgn="base">
                        <a:spcBef>
                          <a:spcPct val="0"/>
                        </a:spcBef>
                        <a:spcAft>
                          <a:spcPct val="0"/>
                        </a:spcAft>
                        <a:buFontTx/>
                        <a:buNone/>
                      </a:pPr>
                      <a:r>
                        <a:rPr lang="en-IN" kern="1200" dirty="0">
                          <a:solidFill>
                            <a:schemeClr val="tx1"/>
                          </a:solidFill>
                          <a:latin typeface="Calibri Light" panose="020F0302020204030204" pitchFamily="34" charset="0"/>
                          <a:ea typeface="+mn-ea"/>
                          <a:cs typeface="Calibri Light" panose="020F0302020204030204" pitchFamily="34" charset="0"/>
                        </a:rPr>
                        <a:t>Analyses stock value based on economic and financial factors</a:t>
                      </a:r>
                    </a:p>
                  </a:txBody>
                  <a:tcPr marL="95250" marR="95250" marT="85725" marB="857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indent="0" algn="just" defTabSz="914400" rtl="0" eaLnBrk="1" fontAlgn="base" latinLnBrk="0" hangingPunct="1">
                        <a:spcBef>
                          <a:spcPct val="0"/>
                        </a:spcBef>
                        <a:spcAft>
                          <a:spcPct val="0"/>
                        </a:spcAft>
                        <a:buFontTx/>
                        <a:buNone/>
                      </a:pPr>
                      <a:r>
                        <a:rPr lang="en-IN" sz="1800" kern="1200" dirty="0">
                          <a:solidFill>
                            <a:schemeClr val="tx1"/>
                          </a:solidFill>
                          <a:latin typeface="Calibri Light" panose="020F0302020204030204" pitchFamily="34" charset="0"/>
                          <a:ea typeface="+mn-ea"/>
                          <a:cs typeface="Calibri Light" panose="020F0302020204030204" pitchFamily="34" charset="0"/>
                        </a:rPr>
                        <a:t>Analyses historical stock movement to predict the future price of a stock</a:t>
                      </a:r>
                    </a:p>
                  </a:txBody>
                  <a:tcPr marL="95250" marR="95250" marT="85725" marB="857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0">
                <a:tc>
                  <a:txBody>
                    <a:bodyPr/>
                    <a:lstStyle/>
                    <a:p>
                      <a:pPr marL="0" indent="0" algn="just" rtl="0" fontAlgn="base">
                        <a:spcBef>
                          <a:spcPct val="0"/>
                        </a:spcBef>
                        <a:spcAft>
                          <a:spcPct val="0"/>
                        </a:spcAft>
                        <a:buFontTx/>
                        <a:buNone/>
                      </a:pPr>
                      <a:r>
                        <a:rPr lang="en-IN" kern="1200" dirty="0">
                          <a:solidFill>
                            <a:schemeClr val="tx1"/>
                          </a:solidFill>
                          <a:latin typeface="Calibri Light" panose="020F0302020204030204" pitchFamily="34" charset="0"/>
                          <a:ea typeface="+mn-ea"/>
                          <a:cs typeface="Calibri Light" panose="020F0302020204030204" pitchFamily="34" charset="0"/>
                        </a:rPr>
                        <a:t>Long-term approach</a:t>
                      </a:r>
                    </a:p>
                  </a:txBody>
                  <a:tcPr marL="95250" marR="95250" marT="85725" marB="857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indent="0" algn="just" defTabSz="914400" rtl="0" eaLnBrk="1" fontAlgn="base" latinLnBrk="0" hangingPunct="1">
                        <a:spcBef>
                          <a:spcPct val="0"/>
                        </a:spcBef>
                        <a:spcAft>
                          <a:spcPct val="0"/>
                        </a:spcAft>
                        <a:buFontTx/>
                        <a:buNone/>
                      </a:pPr>
                      <a:r>
                        <a:rPr lang="en-IN" sz="1800" kern="1200" dirty="0">
                          <a:solidFill>
                            <a:schemeClr val="tx1"/>
                          </a:solidFill>
                          <a:latin typeface="Calibri Light" panose="020F0302020204030204" pitchFamily="34" charset="0"/>
                          <a:ea typeface="+mn-ea"/>
                          <a:cs typeface="Calibri Light" panose="020F0302020204030204" pitchFamily="34" charset="0"/>
                        </a:rPr>
                        <a:t>Short-term approach</a:t>
                      </a:r>
                    </a:p>
                  </a:txBody>
                  <a:tcPr marL="95250" marR="95250" marT="85725" marB="857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0">
                <a:tc>
                  <a:txBody>
                    <a:bodyPr/>
                    <a:lstStyle/>
                    <a:p>
                      <a:pPr marL="0" indent="0" algn="just" rtl="0" fontAlgn="base">
                        <a:spcBef>
                          <a:spcPct val="0"/>
                        </a:spcBef>
                        <a:spcAft>
                          <a:spcPct val="0"/>
                        </a:spcAft>
                        <a:buFontTx/>
                        <a:buNone/>
                      </a:pPr>
                      <a:r>
                        <a:rPr lang="en-IN" kern="1200" dirty="0">
                          <a:solidFill>
                            <a:schemeClr val="tx1"/>
                          </a:solidFill>
                          <a:latin typeface="Calibri Light" panose="020F0302020204030204" pitchFamily="34" charset="0"/>
                          <a:ea typeface="+mn-ea"/>
                          <a:cs typeface="Calibri Light" panose="020F0302020204030204" pitchFamily="34" charset="0"/>
                        </a:rPr>
                        <a:t>Uses financial statements for analysis</a:t>
                      </a:r>
                    </a:p>
                  </a:txBody>
                  <a:tcPr marL="95250" marR="95250" marT="85725" marB="857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indent="0" algn="just" defTabSz="914400" rtl="0" eaLnBrk="1" fontAlgn="base" latinLnBrk="0" hangingPunct="1">
                        <a:spcBef>
                          <a:spcPct val="0"/>
                        </a:spcBef>
                        <a:spcAft>
                          <a:spcPct val="0"/>
                        </a:spcAft>
                        <a:buFontTx/>
                        <a:buNone/>
                      </a:pPr>
                      <a:r>
                        <a:rPr lang="en-IN" sz="1800" kern="1200" dirty="0">
                          <a:solidFill>
                            <a:schemeClr val="tx1"/>
                          </a:solidFill>
                          <a:latin typeface="Calibri Light" panose="020F0302020204030204" pitchFamily="34" charset="0"/>
                          <a:ea typeface="+mn-ea"/>
                          <a:cs typeface="Calibri Light" panose="020F0302020204030204" pitchFamily="34" charset="0"/>
                        </a:rPr>
                        <a:t>Uses price movement charts for analysis</a:t>
                      </a:r>
                    </a:p>
                  </a:txBody>
                  <a:tcPr marL="95250" marR="95250" marT="85725" marB="857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r h="0">
                <a:tc>
                  <a:txBody>
                    <a:bodyPr/>
                    <a:lstStyle/>
                    <a:p>
                      <a:pPr marL="0" indent="0" algn="just" rtl="0" fontAlgn="base">
                        <a:spcBef>
                          <a:spcPct val="0"/>
                        </a:spcBef>
                        <a:spcAft>
                          <a:spcPct val="0"/>
                        </a:spcAft>
                        <a:buFontTx/>
                        <a:buNone/>
                      </a:pPr>
                      <a:r>
                        <a:rPr lang="en-IN" kern="1200" dirty="0">
                          <a:solidFill>
                            <a:schemeClr val="tx1"/>
                          </a:solidFill>
                          <a:latin typeface="Calibri Light" panose="020F0302020204030204" pitchFamily="34" charset="0"/>
                          <a:ea typeface="+mn-ea"/>
                          <a:cs typeface="Calibri Light" panose="020F0302020204030204" pitchFamily="34" charset="0"/>
                        </a:rPr>
                        <a:t>Incorporates new market information</a:t>
                      </a:r>
                    </a:p>
                  </a:txBody>
                  <a:tcPr marL="95250" marR="95250" marT="85725" marB="857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c>
                  <a:txBody>
                    <a:bodyPr/>
                    <a:lstStyle/>
                    <a:p>
                      <a:pPr marL="0" indent="0" algn="just" defTabSz="914400" rtl="0" eaLnBrk="1" fontAlgn="base" latinLnBrk="0" hangingPunct="1">
                        <a:spcBef>
                          <a:spcPct val="0"/>
                        </a:spcBef>
                        <a:spcAft>
                          <a:spcPct val="0"/>
                        </a:spcAft>
                        <a:buFontTx/>
                        <a:buNone/>
                      </a:pPr>
                      <a:r>
                        <a:rPr lang="en-IN" sz="1800" kern="1200" dirty="0">
                          <a:solidFill>
                            <a:schemeClr val="tx1"/>
                          </a:solidFill>
                          <a:latin typeface="Calibri Light" panose="020F0302020204030204" pitchFamily="34" charset="0"/>
                          <a:ea typeface="+mn-ea"/>
                          <a:cs typeface="Calibri Light" panose="020F0302020204030204" pitchFamily="34" charset="0"/>
                        </a:rPr>
                        <a:t>Focuses mainly on past performance</a:t>
                      </a:r>
                    </a:p>
                  </a:txBody>
                  <a:tcPr marL="95250" marR="95250" marT="85725" marB="85725">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solidFill>
                      <a:srgbClr val="FFFFFF"/>
                    </a:solidFill>
                  </a:tcPr>
                </a:tc>
              </a:tr>
            </a:tbl>
          </a:graphicData>
        </a:graphic>
      </p:graphicFrame>
    </p:spTree>
    <p:extLst>
      <p:ext uri="{BB962C8B-B14F-4D97-AF65-F5344CB8AC3E}">
        <p14:creationId xmlns:p14="http://schemas.microsoft.com/office/powerpoint/2010/main" val="11835440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5 </a:t>
            </a:r>
            <a:r>
              <a:rPr lang="en-IN" dirty="0" smtClean="0"/>
              <a:t>Steps Approach For Great Stock Picking</a:t>
            </a:r>
            <a:endParaRPr lang="en-IN" dirty="0"/>
          </a:p>
        </p:txBody>
      </p:sp>
      <p:sp>
        <p:nvSpPr>
          <p:cNvPr id="4" name="Rectangle 3"/>
          <p:cNvSpPr/>
          <p:nvPr/>
        </p:nvSpPr>
        <p:spPr>
          <a:xfrm>
            <a:off x="183798" y="971550"/>
            <a:ext cx="8807801" cy="2585323"/>
          </a:xfrm>
          <a:prstGeom prst="rect">
            <a:avLst/>
          </a:prstGeom>
        </p:spPr>
        <p:txBody>
          <a:bodyPr wrap="square">
            <a:spAutoFit/>
          </a:bodyPr>
          <a:lstStyle/>
          <a:p>
            <a:pPr marL="342900" indent="-342900" algn="just">
              <a:lnSpc>
                <a:spcPct val="150000"/>
              </a:lnSpc>
              <a:buFont typeface="+mj-lt"/>
              <a:buAutoNum type="arabicPeriod"/>
            </a:pPr>
            <a:r>
              <a:rPr lang="en-IN" dirty="0" smtClean="0">
                <a:latin typeface="Calibri Light" panose="020F0302020204030204" pitchFamily="34" charset="0"/>
                <a:ea typeface="Cambria" panose="02040503050406030204" pitchFamily="18" charset="0"/>
                <a:cs typeface="Calibri Light" panose="020F0302020204030204" pitchFamily="34" charset="0"/>
              </a:rPr>
              <a:t>Approach </a:t>
            </a:r>
            <a:r>
              <a:rPr lang="en-IN" dirty="0">
                <a:latin typeface="Calibri Light" panose="020F0302020204030204" pitchFamily="34" charset="0"/>
                <a:ea typeface="Cambria" panose="02040503050406030204" pitchFamily="18" charset="0"/>
                <a:cs typeface="Calibri Light" panose="020F0302020204030204" pitchFamily="34" charset="0"/>
              </a:rPr>
              <a:t>stock purchases as buying a business rather than just a stock purchase in the portfolio</a:t>
            </a:r>
            <a:r>
              <a:rPr lang="en-IN" dirty="0" smtClean="0">
                <a:latin typeface="Calibri Light" panose="020F0302020204030204" pitchFamily="34" charset="0"/>
                <a:ea typeface="Cambria" panose="02040503050406030204" pitchFamily="18" charset="0"/>
                <a:cs typeface="Calibri Light" panose="020F0302020204030204" pitchFamily="34" charset="0"/>
              </a:rPr>
              <a:t>.</a:t>
            </a:r>
          </a:p>
          <a:p>
            <a:pPr marL="342900" indent="-342900" algn="just">
              <a:lnSpc>
                <a:spcPct val="150000"/>
              </a:lnSpc>
              <a:buFont typeface="+mj-lt"/>
              <a:buAutoNum type="arabicPeriod"/>
            </a:pPr>
            <a:r>
              <a:rPr lang="en-IN" dirty="0" smtClean="0">
                <a:latin typeface="Calibri Light" panose="020F0302020204030204" pitchFamily="34" charset="0"/>
                <a:ea typeface="Cambria" panose="02040503050406030204" pitchFamily="18" charset="0"/>
                <a:cs typeface="Calibri Light" panose="020F0302020204030204" pitchFamily="34" charset="0"/>
              </a:rPr>
              <a:t>Evaluate </a:t>
            </a:r>
            <a:r>
              <a:rPr lang="en-IN" dirty="0">
                <a:latin typeface="Calibri Light" panose="020F0302020204030204" pitchFamily="34" charset="0"/>
                <a:ea typeface="Cambria" panose="02040503050406030204" pitchFamily="18" charset="0"/>
                <a:cs typeface="Calibri Light" panose="020F0302020204030204" pitchFamily="34" charset="0"/>
              </a:rPr>
              <a:t>the true worth of the business considering the future earning potential</a:t>
            </a:r>
            <a:r>
              <a:rPr lang="en-IN" dirty="0" smtClean="0">
                <a:latin typeface="Calibri Light" panose="020F0302020204030204" pitchFamily="34" charset="0"/>
                <a:ea typeface="Cambria" panose="02040503050406030204" pitchFamily="18" charset="0"/>
                <a:cs typeface="Calibri Light" panose="020F0302020204030204" pitchFamily="34" charset="0"/>
              </a:rPr>
              <a:t>.</a:t>
            </a:r>
          </a:p>
          <a:p>
            <a:pPr marL="342900" indent="-342900" algn="just">
              <a:lnSpc>
                <a:spcPct val="150000"/>
              </a:lnSpc>
              <a:buFont typeface="+mj-lt"/>
              <a:buAutoNum type="arabicPeriod"/>
            </a:pPr>
            <a:r>
              <a:rPr lang="en-IN" dirty="0" smtClean="0">
                <a:latin typeface="Calibri Light" panose="020F0302020204030204" pitchFamily="34" charset="0"/>
                <a:ea typeface="Cambria" panose="02040503050406030204" pitchFamily="18" charset="0"/>
                <a:cs typeface="Calibri Light" panose="020F0302020204030204" pitchFamily="34" charset="0"/>
              </a:rPr>
              <a:t>The </a:t>
            </a:r>
            <a:r>
              <a:rPr lang="en-IN" dirty="0">
                <a:latin typeface="Calibri Light" panose="020F0302020204030204" pitchFamily="34" charset="0"/>
                <a:ea typeface="Cambria" panose="02040503050406030204" pitchFamily="18" charset="0"/>
                <a:cs typeface="Calibri Light" panose="020F0302020204030204" pitchFamily="34" charset="0"/>
              </a:rPr>
              <a:t>margin of safety is the real risk containment measure, and not stop loss</a:t>
            </a:r>
            <a:r>
              <a:rPr lang="en-IN" dirty="0" smtClean="0">
                <a:latin typeface="Calibri Light" panose="020F0302020204030204" pitchFamily="34" charset="0"/>
                <a:ea typeface="Cambria" panose="02040503050406030204" pitchFamily="18" charset="0"/>
                <a:cs typeface="Calibri Light" panose="020F0302020204030204" pitchFamily="34" charset="0"/>
              </a:rPr>
              <a:t>.</a:t>
            </a:r>
          </a:p>
          <a:p>
            <a:pPr marL="342900" indent="-342900" algn="just">
              <a:lnSpc>
                <a:spcPct val="150000"/>
              </a:lnSpc>
              <a:buFont typeface="+mj-lt"/>
              <a:buAutoNum type="arabicPeriod"/>
            </a:pPr>
            <a:r>
              <a:rPr lang="en-IN" dirty="0" smtClean="0">
                <a:latin typeface="Calibri Light" panose="020F0302020204030204" pitchFamily="34" charset="0"/>
                <a:ea typeface="Cambria" panose="02040503050406030204" pitchFamily="18" charset="0"/>
                <a:cs typeface="Calibri Light" panose="020F0302020204030204" pitchFamily="34" charset="0"/>
              </a:rPr>
              <a:t>Do </a:t>
            </a:r>
            <a:r>
              <a:rPr lang="en-IN" dirty="0">
                <a:latin typeface="Calibri Light" panose="020F0302020204030204" pitchFamily="34" charset="0"/>
                <a:ea typeface="Cambria" panose="02040503050406030204" pitchFamily="18" charset="0"/>
                <a:cs typeface="Calibri Light" panose="020F0302020204030204" pitchFamily="34" charset="0"/>
              </a:rPr>
              <a:t>not depend on turnaround as it seldom occurs</a:t>
            </a:r>
            <a:r>
              <a:rPr lang="en-IN" dirty="0" smtClean="0">
                <a:latin typeface="Calibri Light" panose="020F0302020204030204" pitchFamily="34" charset="0"/>
                <a:ea typeface="Cambria" panose="02040503050406030204" pitchFamily="18" charset="0"/>
                <a:cs typeface="Calibri Light" panose="020F0302020204030204" pitchFamily="34" charset="0"/>
              </a:rPr>
              <a:t>.</a:t>
            </a:r>
          </a:p>
          <a:p>
            <a:pPr marL="342900" indent="-342900" algn="just">
              <a:lnSpc>
                <a:spcPct val="150000"/>
              </a:lnSpc>
              <a:buFont typeface="+mj-lt"/>
              <a:buAutoNum type="arabicPeriod"/>
            </a:pPr>
            <a:r>
              <a:rPr lang="en-IN" dirty="0" smtClean="0">
                <a:latin typeface="Calibri Light" panose="020F0302020204030204" pitchFamily="34" charset="0"/>
                <a:ea typeface="Cambria" panose="02040503050406030204" pitchFamily="18" charset="0"/>
                <a:cs typeface="Calibri Light" panose="020F0302020204030204" pitchFamily="34" charset="0"/>
              </a:rPr>
              <a:t>Invest </a:t>
            </a:r>
            <a:r>
              <a:rPr lang="en-IN" dirty="0">
                <a:latin typeface="Calibri Light" panose="020F0302020204030204" pitchFamily="34" charset="0"/>
                <a:ea typeface="Cambria" panose="02040503050406030204" pitchFamily="18" charset="0"/>
                <a:cs typeface="Calibri Light" panose="020F0302020204030204" pitchFamily="34" charset="0"/>
              </a:rPr>
              <a:t>for the long term to generate inflation-adjusted superior returns.</a:t>
            </a:r>
          </a:p>
        </p:txBody>
      </p:sp>
      <p:sp>
        <p:nvSpPr>
          <p:cNvPr id="5" name="Rectangle 4"/>
          <p:cNvSpPr/>
          <p:nvPr/>
        </p:nvSpPr>
        <p:spPr>
          <a:xfrm>
            <a:off x="1066800" y="4019550"/>
            <a:ext cx="7924800" cy="646331"/>
          </a:xfrm>
          <a:prstGeom prst="rect">
            <a:avLst/>
          </a:prstGeom>
          <a:solidFill>
            <a:schemeClr val="bg2"/>
          </a:solidFill>
        </p:spPr>
        <p:txBody>
          <a:bodyPr wrap="square">
            <a:spAutoFit/>
          </a:bodyPr>
          <a:lstStyle/>
          <a:p>
            <a:pPr algn="just"/>
            <a:r>
              <a:rPr lang="en-IN" dirty="0">
                <a:latin typeface="Calibri Light" panose="020F0302020204030204" pitchFamily="34" charset="0"/>
                <a:ea typeface="Cambria" panose="02040503050406030204" pitchFamily="18" charset="0"/>
                <a:cs typeface="Calibri Light" panose="020F0302020204030204" pitchFamily="34" charset="0"/>
              </a:rPr>
              <a:t>So when one asks how to choose stock to invest in, the real question, is how to identify a great business and what all parameters should be used to identify it?</a:t>
            </a:r>
            <a:endParaRPr lang="hi-IN" dirty="0">
              <a:latin typeface="Calibri Light" panose="020F0302020204030204" pitchFamily="34" charset="0"/>
              <a:ea typeface="Cambria" panose="02040503050406030204" pitchFamily="18" charset="0"/>
            </a:endParaRPr>
          </a:p>
        </p:txBody>
      </p:sp>
      <p:grpSp>
        <p:nvGrpSpPr>
          <p:cNvPr id="8" name="Group 108">
            <a:extLst>
              <a:ext uri="{FF2B5EF4-FFF2-40B4-BE49-F238E27FC236}">
                <a16:creationId xmlns:a16="http://schemas.microsoft.com/office/drawing/2014/main" xmlns="" id="{8AF3A65B-2EAF-4E1C-BE11-3180C2465DDB}"/>
              </a:ext>
            </a:extLst>
          </p:cNvPr>
          <p:cNvGrpSpPr/>
          <p:nvPr/>
        </p:nvGrpSpPr>
        <p:grpSpPr>
          <a:xfrm>
            <a:off x="146059" y="3894988"/>
            <a:ext cx="768341" cy="815856"/>
            <a:chOff x="4848046" y="3681671"/>
            <a:chExt cx="2758049" cy="2928608"/>
          </a:xfrm>
        </p:grpSpPr>
        <p:sp>
          <p:nvSpPr>
            <p:cNvPr id="14" name="Teardrop 30">
              <a:extLst>
                <a:ext uri="{FF2B5EF4-FFF2-40B4-BE49-F238E27FC236}">
                  <a16:creationId xmlns:a16="http://schemas.microsoft.com/office/drawing/2014/main" xmlns="" id="{9FBDCF1B-CAA9-47FC-9E34-6B442B13AA5F}"/>
                </a:ext>
              </a:extLst>
            </p:cNvPr>
            <p:cNvSpPr/>
            <p:nvPr/>
          </p:nvSpPr>
          <p:spPr>
            <a:xfrm rot="8100000">
              <a:off x="5417737" y="4225696"/>
              <a:ext cx="1602534" cy="1602536"/>
            </a:xfrm>
            <a:custGeom>
              <a:avLst/>
              <a:gdLst>
                <a:gd name="connsiteX0" fmla="*/ 293361 w 2192670"/>
                <a:gd name="connsiteY0" fmla="*/ 1899310 h 2192671"/>
                <a:gd name="connsiteX1" fmla="*/ 0 w 2192670"/>
                <a:gd name="connsiteY1" fmla="*/ 1191074 h 2192671"/>
                <a:gd name="connsiteX2" fmla="*/ 1001597 w 2192670"/>
                <a:gd name="connsiteY2" fmla="*/ 189477 h 2192671"/>
                <a:gd name="connsiteX3" fmla="*/ 1341342 w 2192670"/>
                <a:gd name="connsiteY3" fmla="*/ 189477 h 2192671"/>
                <a:gd name="connsiteX4" fmla="*/ 1530818 w 2192670"/>
                <a:gd name="connsiteY4" fmla="*/ 0 h 2192671"/>
                <a:gd name="connsiteX5" fmla="*/ 1806586 w 2192670"/>
                <a:gd name="connsiteY5" fmla="*/ 0 h 2192671"/>
                <a:gd name="connsiteX6" fmla="*/ 1996062 w 2192670"/>
                <a:gd name="connsiteY6" fmla="*/ 189477 h 2192671"/>
                <a:gd name="connsiteX7" fmla="*/ 2003194 w 2192670"/>
                <a:gd name="connsiteY7" fmla="*/ 189477 h 2192671"/>
                <a:gd name="connsiteX8" fmla="*/ 2003194 w 2192670"/>
                <a:gd name="connsiteY8" fmla="*/ 196609 h 2192671"/>
                <a:gd name="connsiteX9" fmla="*/ 2192670 w 2192670"/>
                <a:gd name="connsiteY9" fmla="*/ 386085 h 2192671"/>
                <a:gd name="connsiteX10" fmla="*/ 2192670 w 2192670"/>
                <a:gd name="connsiteY10" fmla="*/ 661852 h 2192671"/>
                <a:gd name="connsiteX11" fmla="*/ 2003193 w 2192670"/>
                <a:gd name="connsiteY11" fmla="*/ 851329 h 2192671"/>
                <a:gd name="connsiteX12" fmla="*/ 2003194 w 2192670"/>
                <a:gd name="connsiteY12" fmla="*/ 1191074 h 2192671"/>
                <a:gd name="connsiteX13" fmla="*/ 1001597 w 2192670"/>
                <a:gd name="connsiteY13" fmla="*/ 2192671 h 2192671"/>
                <a:gd name="connsiteX14" fmla="*/ 293361 w 2192670"/>
                <a:gd name="connsiteY14" fmla="*/ 1899310 h 21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2670" h="2192671">
                  <a:moveTo>
                    <a:pt x="293361" y="1899310"/>
                  </a:moveTo>
                  <a:cubicBezTo>
                    <a:pt x="112107" y="1718057"/>
                    <a:pt x="0" y="1467657"/>
                    <a:pt x="0" y="1191074"/>
                  </a:cubicBezTo>
                  <a:cubicBezTo>
                    <a:pt x="0" y="637907"/>
                    <a:pt x="448430" y="189477"/>
                    <a:pt x="1001597" y="189477"/>
                  </a:cubicBezTo>
                  <a:lnTo>
                    <a:pt x="1341342" y="189477"/>
                  </a:lnTo>
                  <a:lnTo>
                    <a:pt x="1530818" y="0"/>
                  </a:lnTo>
                  <a:cubicBezTo>
                    <a:pt x="1606970" y="-76151"/>
                    <a:pt x="1730435" y="-76151"/>
                    <a:pt x="1806586" y="0"/>
                  </a:cubicBezTo>
                  <a:lnTo>
                    <a:pt x="1996062" y="189477"/>
                  </a:lnTo>
                  <a:lnTo>
                    <a:pt x="2003194" y="189477"/>
                  </a:lnTo>
                  <a:lnTo>
                    <a:pt x="2003194" y="196609"/>
                  </a:lnTo>
                  <a:lnTo>
                    <a:pt x="2192670" y="386085"/>
                  </a:lnTo>
                  <a:cubicBezTo>
                    <a:pt x="2268822" y="462236"/>
                    <a:pt x="2268822" y="585701"/>
                    <a:pt x="2192670" y="661852"/>
                  </a:cubicBezTo>
                  <a:lnTo>
                    <a:pt x="2003193" y="851329"/>
                  </a:lnTo>
                  <a:cubicBezTo>
                    <a:pt x="2003193" y="964577"/>
                    <a:pt x="2003194" y="1077826"/>
                    <a:pt x="2003194" y="1191074"/>
                  </a:cubicBezTo>
                  <a:cubicBezTo>
                    <a:pt x="2003194" y="1744241"/>
                    <a:pt x="1554764" y="2192671"/>
                    <a:pt x="1001597" y="2192671"/>
                  </a:cubicBezTo>
                  <a:cubicBezTo>
                    <a:pt x="725014" y="2192671"/>
                    <a:pt x="474614" y="2080563"/>
                    <a:pt x="293361" y="1899310"/>
                  </a:cubicBezTo>
                  <a:close/>
                </a:path>
              </a:pathLst>
            </a:custGeom>
            <a:solidFill>
              <a:srgbClr val="FFC000"/>
            </a:solidFill>
            <a:ln w="698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 name="Rounded Rectangle 110">
              <a:extLst>
                <a:ext uri="{FF2B5EF4-FFF2-40B4-BE49-F238E27FC236}">
                  <a16:creationId xmlns:a16="http://schemas.microsoft.com/office/drawing/2014/main" xmlns="" id="{D9B921C3-B021-4ABC-B3DB-DFA5379FB4A4}"/>
                </a:ext>
              </a:extLst>
            </p:cNvPr>
            <p:cNvSpPr/>
            <p:nvPr/>
          </p:nvSpPr>
          <p:spPr>
            <a:xfrm>
              <a:off x="5903273" y="6071006"/>
              <a:ext cx="631463" cy="131555"/>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Rounded Rectangle 111">
              <a:extLst>
                <a:ext uri="{FF2B5EF4-FFF2-40B4-BE49-F238E27FC236}">
                  <a16:creationId xmlns:a16="http://schemas.microsoft.com/office/drawing/2014/main" xmlns="" id="{D883D21A-1DA6-4A64-AD8F-AE23DEA8AB46}"/>
                </a:ext>
              </a:extLst>
            </p:cNvPr>
            <p:cNvSpPr/>
            <p:nvPr/>
          </p:nvSpPr>
          <p:spPr>
            <a:xfrm>
              <a:off x="5929584" y="6274865"/>
              <a:ext cx="578841" cy="131555"/>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Rounded Rectangle 112">
              <a:extLst>
                <a:ext uri="{FF2B5EF4-FFF2-40B4-BE49-F238E27FC236}">
                  <a16:creationId xmlns:a16="http://schemas.microsoft.com/office/drawing/2014/main" xmlns="" id="{D6B1BDFE-321C-4F78-9CA1-43885494A3AB}"/>
                </a:ext>
              </a:extLst>
            </p:cNvPr>
            <p:cNvSpPr/>
            <p:nvPr/>
          </p:nvSpPr>
          <p:spPr>
            <a:xfrm>
              <a:off x="5982205" y="6478724"/>
              <a:ext cx="473597" cy="131555"/>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8" name="Rounded Rectangle 113">
              <a:extLst>
                <a:ext uri="{FF2B5EF4-FFF2-40B4-BE49-F238E27FC236}">
                  <a16:creationId xmlns:a16="http://schemas.microsoft.com/office/drawing/2014/main" xmlns="" id="{E1E1F07A-85D0-4AC3-B382-4B199D404CA7}"/>
                </a:ext>
              </a:extLst>
            </p:cNvPr>
            <p:cNvSpPr/>
            <p:nvPr/>
          </p:nvSpPr>
          <p:spPr>
            <a:xfrm rot="2700000">
              <a:off x="7086448" y="4038815"/>
              <a:ext cx="144000" cy="36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9" name="Rounded Rectangle 114">
              <a:extLst>
                <a:ext uri="{FF2B5EF4-FFF2-40B4-BE49-F238E27FC236}">
                  <a16:creationId xmlns:a16="http://schemas.microsoft.com/office/drawing/2014/main" xmlns="" id="{7B75D427-E2A3-4B7A-B5B3-10D2A743732A}"/>
                </a:ext>
              </a:extLst>
            </p:cNvPr>
            <p:cNvSpPr/>
            <p:nvPr/>
          </p:nvSpPr>
          <p:spPr>
            <a:xfrm rot="18900000" flipH="1">
              <a:off x="5218102" y="4038815"/>
              <a:ext cx="144000" cy="36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0" name="Rounded Rectangle 115">
              <a:extLst>
                <a:ext uri="{FF2B5EF4-FFF2-40B4-BE49-F238E27FC236}">
                  <a16:creationId xmlns:a16="http://schemas.microsoft.com/office/drawing/2014/main" xmlns="" id="{D3CD10DB-1AEA-4290-BCB0-C507845A974C}"/>
                </a:ext>
              </a:extLst>
            </p:cNvPr>
            <p:cNvSpPr/>
            <p:nvPr/>
          </p:nvSpPr>
          <p:spPr>
            <a:xfrm>
              <a:off x="6155070" y="3681671"/>
              <a:ext cx="144000" cy="36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1" name="Rounded Rectangle 116">
              <a:extLst>
                <a:ext uri="{FF2B5EF4-FFF2-40B4-BE49-F238E27FC236}">
                  <a16:creationId xmlns:a16="http://schemas.microsoft.com/office/drawing/2014/main" xmlns="" id="{8211762D-DE19-487D-8B13-F599B5F5A7B0}"/>
                </a:ext>
              </a:extLst>
            </p:cNvPr>
            <p:cNvSpPr/>
            <p:nvPr/>
          </p:nvSpPr>
          <p:spPr>
            <a:xfrm rot="5400000">
              <a:off x="7354095" y="4745637"/>
              <a:ext cx="144000" cy="36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2" name="Rounded Rectangle 117">
              <a:extLst>
                <a:ext uri="{FF2B5EF4-FFF2-40B4-BE49-F238E27FC236}">
                  <a16:creationId xmlns:a16="http://schemas.microsoft.com/office/drawing/2014/main" xmlns="" id="{30E84D8D-9482-47C0-9DDA-7BA61E9206AD}"/>
                </a:ext>
              </a:extLst>
            </p:cNvPr>
            <p:cNvSpPr/>
            <p:nvPr/>
          </p:nvSpPr>
          <p:spPr>
            <a:xfrm rot="16200000" flipH="1">
              <a:off x="4956046" y="4745638"/>
              <a:ext cx="144000" cy="36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Tree>
    <p:extLst>
      <p:ext uri="{BB962C8B-B14F-4D97-AF65-F5344CB8AC3E}">
        <p14:creationId xmlns:p14="http://schemas.microsoft.com/office/powerpoint/2010/main" val="373263293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Remember </a:t>
            </a:r>
            <a:endParaRPr lang="hi-IN" dirty="0"/>
          </a:p>
        </p:txBody>
      </p:sp>
      <p:sp>
        <p:nvSpPr>
          <p:cNvPr id="3" name="TextBox 2"/>
          <p:cNvSpPr txBox="1"/>
          <p:nvPr/>
        </p:nvSpPr>
        <p:spPr>
          <a:xfrm>
            <a:off x="228600" y="1047750"/>
            <a:ext cx="5257800" cy="3139321"/>
          </a:xfrm>
          <a:prstGeom prst="rect">
            <a:avLst/>
          </a:prstGeom>
          <a:noFill/>
        </p:spPr>
        <p:txBody>
          <a:bodyPr wrap="square" rtlCol="0">
            <a:spAutoFit/>
          </a:bodyPr>
          <a:lstStyle/>
          <a:p>
            <a:pPr marL="342900" indent="-342900" algn="just">
              <a:buFont typeface="+mj-lt"/>
              <a:buAutoNum type="arabicPeriod"/>
            </a:pPr>
            <a:r>
              <a:rPr lang="en-US" dirty="0">
                <a:latin typeface="Calibri Light" panose="020F0302020204030204" pitchFamily="34" charset="0"/>
                <a:ea typeface="Cambria" panose="02040503050406030204" pitchFamily="18" charset="0"/>
                <a:cs typeface="Calibri Light" panose="020F0302020204030204" pitchFamily="34" charset="0"/>
              </a:rPr>
              <a:t>Always remember your financial goals and investment timeframe</a:t>
            </a:r>
            <a:r>
              <a:rPr lang="en-US" dirty="0" smtClean="0">
                <a:latin typeface="Calibri Light" panose="020F0302020204030204" pitchFamily="34" charset="0"/>
                <a:ea typeface="Cambria" panose="02040503050406030204" pitchFamily="18" charset="0"/>
                <a:cs typeface="Calibri Light" panose="020F0302020204030204" pitchFamily="34" charset="0"/>
              </a:rPr>
              <a:t>.</a:t>
            </a:r>
            <a:endParaRPr lang="en-US" dirty="0">
              <a:latin typeface="Calibri Light" panose="020F0302020204030204" pitchFamily="34" charset="0"/>
              <a:ea typeface="Cambria" panose="02040503050406030204" pitchFamily="18" charset="0"/>
              <a:cs typeface="Calibri Light" panose="020F0302020204030204" pitchFamily="34" charset="0"/>
            </a:endParaRPr>
          </a:p>
          <a:p>
            <a:pPr marL="342900" indent="-342900" algn="just">
              <a:buFont typeface="+mj-lt"/>
              <a:buAutoNum type="arabicPeriod"/>
            </a:pPr>
            <a:r>
              <a:rPr lang="en-US" dirty="0">
                <a:latin typeface="Calibri Light" panose="020F0302020204030204" pitchFamily="34" charset="0"/>
                <a:ea typeface="Cambria" panose="02040503050406030204" pitchFamily="18" charset="0"/>
                <a:cs typeface="Calibri Light" panose="020F0302020204030204" pitchFamily="34" charset="0"/>
              </a:rPr>
              <a:t>Review your financial goals periodically, </a:t>
            </a:r>
            <a:r>
              <a:rPr lang="en-US" dirty="0" smtClean="0">
                <a:latin typeface="Calibri Light" panose="020F0302020204030204" pitchFamily="34" charset="0"/>
                <a:ea typeface="Cambria" panose="02040503050406030204" pitchFamily="18" charset="0"/>
                <a:cs typeface="Calibri Light" panose="020F0302020204030204" pitchFamily="34" charset="0"/>
              </a:rPr>
              <a:t>at-least </a:t>
            </a:r>
            <a:r>
              <a:rPr lang="en-US" dirty="0">
                <a:latin typeface="Calibri Light" panose="020F0302020204030204" pitchFamily="34" charset="0"/>
                <a:ea typeface="Cambria" panose="02040503050406030204" pitchFamily="18" charset="0"/>
                <a:cs typeface="Calibri Light" panose="020F0302020204030204" pitchFamily="34" charset="0"/>
              </a:rPr>
              <a:t>once in 5 years</a:t>
            </a:r>
            <a:r>
              <a:rPr lang="en-US" dirty="0" smtClean="0">
                <a:latin typeface="Calibri Light" panose="020F0302020204030204" pitchFamily="34" charset="0"/>
                <a:ea typeface="Cambria" panose="02040503050406030204" pitchFamily="18" charset="0"/>
                <a:cs typeface="Calibri Light" panose="020F0302020204030204" pitchFamily="34" charset="0"/>
              </a:rPr>
              <a:t>.</a:t>
            </a:r>
            <a:endParaRPr lang="en-US" dirty="0">
              <a:latin typeface="Calibri Light" panose="020F0302020204030204" pitchFamily="34" charset="0"/>
              <a:ea typeface="Cambria" panose="02040503050406030204" pitchFamily="18" charset="0"/>
              <a:cs typeface="Calibri Light" panose="020F0302020204030204" pitchFamily="34" charset="0"/>
            </a:endParaRPr>
          </a:p>
          <a:p>
            <a:pPr marL="342900" indent="-342900" algn="just">
              <a:buFont typeface="+mj-lt"/>
              <a:buAutoNum type="arabicPeriod"/>
            </a:pPr>
            <a:r>
              <a:rPr lang="en-US" dirty="0">
                <a:latin typeface="Calibri Light" panose="020F0302020204030204" pitchFamily="34" charset="0"/>
                <a:ea typeface="Cambria" panose="02040503050406030204" pitchFamily="18" charset="0"/>
                <a:cs typeface="Calibri Light" panose="020F0302020204030204" pitchFamily="34" charset="0"/>
              </a:rPr>
              <a:t>Risk and Return profile of various assets are not constant. </a:t>
            </a:r>
          </a:p>
          <a:p>
            <a:pPr marL="342900" indent="-342900" algn="just">
              <a:buFont typeface="+mj-lt"/>
              <a:buAutoNum type="arabicPeriod"/>
            </a:pPr>
            <a:r>
              <a:rPr lang="en-US" dirty="0">
                <a:latin typeface="Calibri Light" panose="020F0302020204030204" pitchFamily="34" charset="0"/>
                <a:ea typeface="Cambria" panose="02040503050406030204" pitchFamily="18" charset="0"/>
                <a:cs typeface="Calibri Light" panose="020F0302020204030204" pitchFamily="34" charset="0"/>
              </a:rPr>
              <a:t>Consider taking help from a registered and qualified Investment Advisor</a:t>
            </a:r>
            <a:r>
              <a:rPr lang="en-US" dirty="0" smtClean="0">
                <a:latin typeface="Calibri Light" panose="020F0302020204030204" pitchFamily="34" charset="0"/>
                <a:ea typeface="Cambria" panose="02040503050406030204" pitchFamily="18" charset="0"/>
                <a:cs typeface="Calibri Light" panose="020F0302020204030204" pitchFamily="34" charset="0"/>
              </a:rPr>
              <a:t>.</a:t>
            </a:r>
            <a:endParaRPr lang="en-US" dirty="0">
              <a:latin typeface="Calibri Light" panose="020F0302020204030204" pitchFamily="34" charset="0"/>
              <a:ea typeface="Cambria" panose="02040503050406030204" pitchFamily="18" charset="0"/>
              <a:cs typeface="Calibri Light" panose="020F0302020204030204" pitchFamily="34" charset="0"/>
            </a:endParaRPr>
          </a:p>
          <a:p>
            <a:pPr marL="342900" indent="-342900" algn="just">
              <a:buFont typeface="+mj-lt"/>
              <a:buAutoNum type="arabicPeriod"/>
            </a:pPr>
            <a:r>
              <a:rPr lang="en-US" dirty="0">
                <a:latin typeface="Calibri Light" panose="020F0302020204030204" pitchFamily="34" charset="0"/>
                <a:ea typeface="Cambria" panose="02040503050406030204" pitchFamily="18" charset="0"/>
                <a:cs typeface="Calibri Light" panose="020F0302020204030204" pitchFamily="34" charset="0"/>
              </a:rPr>
              <a:t>No stock remain the best all the time. Market is dynamic and you need to review your portfolio periodically.  </a:t>
            </a:r>
            <a:endParaRPr lang="en-IN" dirty="0">
              <a:latin typeface="Calibri Light" panose="020F0302020204030204" pitchFamily="34" charset="0"/>
              <a:ea typeface="Cambria" panose="02040503050406030204" pitchFamily="18" charset="0"/>
              <a:cs typeface="Calibri Light" panose="020F0302020204030204" pitchFamily="34" charset="0"/>
            </a:endParaRPr>
          </a:p>
        </p:txBody>
      </p:sp>
      <p:pic>
        <p:nvPicPr>
          <p:cNvPr id="6146" name="Picture 2" descr="9,020 Remember icon Vector Images - Free &amp;amp; Royalty-free Remember icon  Vectors | Depositphotos®"/>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692775" y="1047750"/>
            <a:ext cx="3352800" cy="3352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839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Why &amp;#39;Impact Investing&amp;#39; Is The New Trend In Asian Markets | Business Insider  India"/>
          <p:cNvPicPr>
            <a:picLocks noChangeAspect="1" noChangeArrowheads="1"/>
          </p:cNvPicPr>
          <p:nvPr/>
        </p:nvPicPr>
        <p:blipFill rotWithShape="1">
          <a:blip r:embed="rId2">
            <a:extLst>
              <a:ext uri="{28A0092B-C50C-407E-A947-70E740481C1C}">
                <a14:useLocalDpi xmlns:a14="http://schemas.microsoft.com/office/drawing/2010/main" val="0"/>
              </a:ext>
            </a:extLst>
          </a:blip>
          <a:srcRect r="9988"/>
          <a:stretch/>
        </p:blipFill>
        <p:spPr bwMode="auto">
          <a:xfrm>
            <a:off x="-10634" y="2215"/>
            <a:ext cx="9154633" cy="514128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6200" y="1504950"/>
            <a:ext cx="5029200" cy="1569660"/>
          </a:xfrm>
          <a:prstGeom prst="rect">
            <a:avLst/>
          </a:prstGeom>
          <a:solidFill>
            <a:srgbClr val="2E2B1A">
              <a:alpha val="32157"/>
            </a:srgbClr>
          </a:solidFill>
        </p:spPr>
        <p:txBody>
          <a:bodyPr wrap="square" rtlCol="0">
            <a:spAutoFit/>
          </a:bodyPr>
          <a:lstStyle/>
          <a:p>
            <a:pPr algn="just"/>
            <a:r>
              <a:rPr lang="en-US" sz="2400" dirty="0" smtClean="0">
                <a:solidFill>
                  <a:schemeClr val="bg1"/>
                </a:solidFill>
                <a:latin typeface="Calibri Light" panose="020F0302020204030204" pitchFamily="34" charset="0"/>
                <a:ea typeface="Cambria" panose="02040503050406030204" pitchFamily="18" charset="0"/>
                <a:cs typeface="Calibri Light" panose="020F0302020204030204" pitchFamily="34" charset="0"/>
              </a:rPr>
              <a:t>“Investing </a:t>
            </a:r>
            <a:r>
              <a:rPr lang="en-US" sz="2400" dirty="0">
                <a:solidFill>
                  <a:schemeClr val="bg1"/>
                </a:solidFill>
                <a:latin typeface="Calibri Light" panose="020F0302020204030204" pitchFamily="34" charset="0"/>
                <a:ea typeface="Cambria" panose="02040503050406030204" pitchFamily="18" charset="0"/>
                <a:cs typeface="Calibri Light" panose="020F0302020204030204" pitchFamily="34" charset="0"/>
              </a:rPr>
              <a:t>money is the process of committing resources in a strategic way to accomplish a specific objective.” </a:t>
            </a:r>
            <a:endParaRPr lang="en-US" sz="2400" dirty="0" smtClean="0">
              <a:solidFill>
                <a:schemeClr val="bg1"/>
              </a:solidFill>
              <a:latin typeface="Calibri Light" panose="020F0302020204030204" pitchFamily="34" charset="0"/>
              <a:ea typeface="Cambria" panose="02040503050406030204" pitchFamily="18" charset="0"/>
              <a:cs typeface="Calibri Light" panose="020F0302020204030204" pitchFamily="34" charset="0"/>
            </a:endParaRPr>
          </a:p>
          <a:p>
            <a:pPr algn="just"/>
            <a:r>
              <a:rPr lang="en-US" sz="2400" dirty="0" smtClean="0">
                <a:solidFill>
                  <a:schemeClr val="bg1"/>
                </a:solidFill>
                <a:latin typeface="Calibri Light" panose="020F0302020204030204" pitchFamily="34" charset="0"/>
                <a:ea typeface="Cambria" panose="02040503050406030204" pitchFamily="18" charset="0"/>
                <a:cs typeface="Calibri Light" panose="020F0302020204030204" pitchFamily="34" charset="0"/>
              </a:rPr>
              <a:t>Alan </a:t>
            </a:r>
            <a:r>
              <a:rPr lang="en-US" sz="2400" dirty="0" err="1">
                <a:solidFill>
                  <a:schemeClr val="bg1"/>
                </a:solidFill>
                <a:latin typeface="Calibri Light" panose="020F0302020204030204" pitchFamily="34" charset="0"/>
                <a:ea typeface="Cambria" panose="02040503050406030204" pitchFamily="18" charset="0"/>
                <a:cs typeface="Calibri Light" panose="020F0302020204030204" pitchFamily="34" charset="0"/>
              </a:rPr>
              <a:t>Gotthardt</a:t>
            </a:r>
            <a:endParaRPr lang="en-IN" sz="2400" dirty="0">
              <a:solidFill>
                <a:schemeClr val="bg1"/>
              </a:solidFill>
              <a:latin typeface="Calibri Light" panose="020F0302020204030204" pitchFamily="34" charset="0"/>
              <a:ea typeface="Cambria" panose="02040503050406030204" pitchFamily="18" charset="0"/>
              <a:cs typeface="Calibri Light" panose="020F0302020204030204" pitchFamily="34" charset="0"/>
            </a:endParaRPr>
          </a:p>
        </p:txBody>
      </p:sp>
    </p:spTree>
    <p:extLst>
      <p:ext uri="{BB962C8B-B14F-4D97-AF65-F5344CB8AC3E}">
        <p14:creationId xmlns:p14="http://schemas.microsoft.com/office/powerpoint/2010/main" val="417856101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62150"/>
            <a:ext cx="9144000" cy="685800"/>
          </a:xfrm>
        </p:spPr>
        <p:txBody>
          <a:bodyPr/>
          <a:lstStyle/>
          <a:p>
            <a:pPr algn="ctr">
              <a:defRPr/>
            </a:pPr>
            <a:r>
              <a:rPr lang="en-US" altLang="en-US" b="0" dirty="0">
                <a:solidFill>
                  <a:schemeClr val="accent1">
                    <a:lumMod val="50000"/>
                  </a:schemeClr>
                </a:solidFill>
                <a:latin typeface="Arial" panose="020B0604020202020204" pitchFamily="34" charset="0"/>
                <a:cs typeface="Arial" pitchFamily="34" charset="0"/>
              </a:rPr>
              <a:t>THANK </a:t>
            </a:r>
            <a:r>
              <a:rPr lang="en-US" altLang="en-US" b="0" dirty="0" smtClean="0">
                <a:solidFill>
                  <a:schemeClr val="accent1">
                    <a:lumMod val="50000"/>
                  </a:schemeClr>
                </a:solidFill>
                <a:latin typeface="Arial" panose="020B0604020202020204" pitchFamily="34" charset="0"/>
                <a:cs typeface="Arial" pitchFamily="34" charset="0"/>
              </a:rPr>
              <a:t>YOU</a:t>
            </a:r>
            <a:endParaRPr lang="en-US" b="0" dirty="0">
              <a:solidFill>
                <a:schemeClr val="accent1">
                  <a:lumMod val="50000"/>
                </a:schemeClr>
              </a:solidFill>
            </a:endParaRPr>
          </a:p>
        </p:txBody>
      </p:sp>
      <p:sp>
        <p:nvSpPr>
          <p:cNvPr id="3" name="TextBox 2"/>
          <p:cNvSpPr txBox="1"/>
          <p:nvPr/>
        </p:nvSpPr>
        <p:spPr>
          <a:xfrm>
            <a:off x="0" y="2647950"/>
            <a:ext cx="9144000" cy="646327"/>
          </a:xfrm>
          <a:prstGeom prst="rect">
            <a:avLst/>
          </a:prstGeom>
          <a:solidFill>
            <a:schemeClr val="bg2">
              <a:lumMod val="90000"/>
            </a:schemeClr>
          </a:solidFill>
        </p:spPr>
        <p:txBody>
          <a:bodyPr wrap="square" lIns="91436" tIns="45718" rIns="91436" bIns="45718" rtlCol="0">
            <a:spAutoFit/>
          </a:bodyPr>
          <a:lstStyle/>
          <a:p>
            <a:pPr algn="ctr"/>
            <a:r>
              <a:rPr lang="en-US" dirty="0" smtClean="0"/>
              <a:t>We welcome your feedback and suggestions about this program at </a:t>
            </a:r>
            <a:r>
              <a:rPr lang="en-US" altLang="ko-KR" kern="0" dirty="0" smtClean="0">
                <a:solidFill>
                  <a:prstClr val="white"/>
                </a:solidFill>
                <a:ea typeface="Arial Unicode MS"/>
                <a:hlinkClick r:id="rId2"/>
              </a:rPr>
              <a:t>www.nsdl.co.in</a:t>
            </a:r>
            <a:r>
              <a:rPr lang="en-US" altLang="ko-KR" kern="0" dirty="0" smtClean="0">
                <a:solidFill>
                  <a:prstClr val="white"/>
                </a:solidFill>
                <a:ea typeface="Arial Unicode MS"/>
              </a:rPr>
              <a:t> </a:t>
            </a:r>
            <a:r>
              <a:rPr lang="en-US" altLang="ko-KR" dirty="0"/>
              <a:t>/</a:t>
            </a:r>
            <a:r>
              <a:rPr lang="en-US" altLang="ko-KR" kern="0" dirty="0" smtClean="0">
                <a:solidFill>
                  <a:prstClr val="white"/>
                </a:solidFill>
                <a:ea typeface="Arial Unicode MS"/>
              </a:rPr>
              <a:t> </a:t>
            </a:r>
            <a:r>
              <a:rPr lang="en-US" altLang="ko-KR" kern="0" dirty="0" smtClean="0">
                <a:solidFill>
                  <a:prstClr val="white"/>
                </a:solidFill>
                <a:ea typeface="Arial Unicode MS"/>
                <a:hlinkClick r:id="rId3"/>
              </a:rPr>
              <a:t>info@nsdl.co.in</a:t>
            </a:r>
            <a:r>
              <a:rPr lang="en-US" dirty="0" smtClean="0"/>
              <a:t>.</a:t>
            </a:r>
            <a:endParaRPr lang="en-US" dirty="0"/>
          </a:p>
        </p:txBody>
      </p:sp>
    </p:spTree>
    <p:extLst>
      <p:ext uri="{BB962C8B-B14F-4D97-AF65-F5344CB8AC3E}">
        <p14:creationId xmlns:p14="http://schemas.microsoft.com/office/powerpoint/2010/main" val="13017708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03188"/>
            <a:ext cx="7086600" cy="460375"/>
          </a:xfrm>
        </p:spPr>
        <p:txBody>
          <a:bodyPr/>
          <a:lstStyle/>
          <a:p>
            <a:pPr>
              <a:defRPr/>
            </a:pPr>
            <a:r>
              <a:rPr lang="en-US" altLang="en-US" dirty="0"/>
              <a:t>About </a:t>
            </a:r>
            <a:r>
              <a:rPr lang="en-US" altLang="en-US" dirty="0" smtClean="0"/>
              <a:t>NSDL</a:t>
            </a:r>
            <a:endParaRPr lang="en-US" dirty="0"/>
          </a:p>
        </p:txBody>
      </p:sp>
      <p:sp>
        <p:nvSpPr>
          <p:cNvPr id="25603" name="Rectangle 3"/>
          <p:cNvSpPr>
            <a:spLocks noChangeArrowheads="1"/>
          </p:cNvSpPr>
          <p:nvPr/>
        </p:nvSpPr>
        <p:spPr bwMode="auto">
          <a:xfrm>
            <a:off x="14287" y="3413125"/>
            <a:ext cx="301148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a:solidFill>
                  <a:schemeClr val="tx1"/>
                </a:solidFill>
                <a:latin typeface="Calibri" pitchFamily="34" charset="0"/>
                <a:cs typeface="Arial" charset="0"/>
              </a:defRPr>
            </a:lvl1pPr>
            <a:lvl2pPr marL="342900" indent="-34290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1" algn="ctr" eaLnBrk="1" hangingPunct="1"/>
            <a:r>
              <a:rPr lang="en-US" altLang="en-US" sz="2000" dirty="0">
                <a:latin typeface="Calibri Light" panose="020F0302020204030204" pitchFamily="34" charset="0"/>
                <a:cs typeface="Calibri Light" panose="020F0302020204030204" pitchFamily="34" charset="0"/>
              </a:rPr>
              <a:t>Established in 1996, First Depository </a:t>
            </a:r>
            <a:r>
              <a:rPr lang="en-US" altLang="en-US" sz="2000" dirty="0" smtClean="0">
                <a:latin typeface="Calibri Light" panose="020F0302020204030204" pitchFamily="34" charset="0"/>
                <a:cs typeface="Calibri Light" panose="020F0302020204030204" pitchFamily="34" charset="0"/>
              </a:rPr>
              <a:t>in </a:t>
            </a:r>
            <a:r>
              <a:rPr lang="en-US" altLang="en-US" sz="2000" dirty="0">
                <a:latin typeface="Calibri Light" panose="020F0302020204030204" pitchFamily="34" charset="0"/>
                <a:cs typeface="Calibri Light" panose="020F0302020204030204" pitchFamily="34" charset="0"/>
              </a:rPr>
              <a:t>India</a:t>
            </a:r>
          </a:p>
        </p:txBody>
      </p:sp>
      <p:sp>
        <p:nvSpPr>
          <p:cNvPr id="25604" name="Rectangle 7"/>
          <p:cNvSpPr>
            <a:spLocks noChangeArrowheads="1"/>
          </p:cNvSpPr>
          <p:nvPr/>
        </p:nvSpPr>
        <p:spPr bwMode="auto">
          <a:xfrm>
            <a:off x="3087040" y="3413125"/>
            <a:ext cx="3003258"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Calibri" pitchFamily="34" charset="0"/>
                <a:cs typeface="Arial" charset="0"/>
              </a:defRPr>
            </a:lvl1pPr>
            <a:lvl2pPr marL="342900" indent="-34290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lvl="1" algn="ctr" eaLnBrk="1" hangingPunct="1"/>
            <a:r>
              <a:rPr lang="en-US" altLang="en-US" sz="2000" dirty="0">
                <a:latin typeface="Calibri Light" panose="020F0302020204030204" pitchFamily="34" charset="0"/>
                <a:cs typeface="Calibri Light" panose="020F0302020204030204" pitchFamily="34" charset="0"/>
              </a:rPr>
              <a:t>One of The World’s Largest </a:t>
            </a:r>
          </a:p>
          <a:p>
            <a:pPr lvl="1" algn="ctr" eaLnBrk="1" hangingPunct="1"/>
            <a:r>
              <a:rPr lang="en-US" altLang="en-US" sz="2000" dirty="0">
                <a:latin typeface="Calibri Light" panose="020F0302020204030204" pitchFamily="34" charset="0"/>
                <a:cs typeface="Calibri Light" panose="020F0302020204030204" pitchFamily="34" charset="0"/>
              </a:rPr>
              <a:t>Depository</a:t>
            </a:r>
          </a:p>
        </p:txBody>
      </p:sp>
      <p:sp>
        <p:nvSpPr>
          <p:cNvPr id="25605" name="TextBox 6"/>
          <p:cNvSpPr txBox="1">
            <a:spLocks noChangeArrowheads="1"/>
          </p:cNvSpPr>
          <p:nvPr/>
        </p:nvSpPr>
        <p:spPr bwMode="auto">
          <a:xfrm>
            <a:off x="6196013" y="3413125"/>
            <a:ext cx="2925762"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000" dirty="0">
                <a:latin typeface="Calibri Light" panose="020F0302020204030204" pitchFamily="34" charset="0"/>
                <a:cs typeface="Calibri Light" panose="020F0302020204030204" pitchFamily="34" charset="0"/>
              </a:rPr>
              <a:t>Wide Network of Depository Participants Across The Country</a:t>
            </a:r>
          </a:p>
        </p:txBody>
      </p:sp>
      <p:pic>
        <p:nvPicPr>
          <p:cNvPr id="25607" name="Picture 22" descr="Image result for 1st flag icon"/>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879475" y="1401762"/>
            <a:ext cx="1506538" cy="1506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4" descr="Image result for network in india icon"/>
          <p:cNvPicPr>
            <a:picLocks noChangeAspect="1" noChangeArrowheads="1"/>
          </p:cNvPicPr>
          <p:nvPr/>
        </p:nvPicPr>
        <p:blipFill>
          <a:blip r:embed="rId3">
            <a:grayscl/>
            <a:biLevel thresh="50000"/>
            <a:extLst>
              <a:ext uri="{28A0092B-C50C-407E-A947-70E740481C1C}">
                <a14:useLocalDpi xmlns:a14="http://schemas.microsoft.com/office/drawing/2010/main" val="0"/>
              </a:ext>
            </a:extLst>
          </a:blip>
          <a:srcRect/>
          <a:stretch>
            <a:fillRect/>
          </a:stretch>
        </p:blipFill>
        <p:spPr bwMode="auto">
          <a:xfrm>
            <a:off x="6927850" y="1195388"/>
            <a:ext cx="1709738" cy="1919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2979738" y="1012825"/>
            <a:ext cx="46037" cy="35242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7" name="Rectangle 16"/>
          <p:cNvSpPr/>
          <p:nvPr/>
        </p:nvSpPr>
        <p:spPr>
          <a:xfrm>
            <a:off x="6180138" y="1012825"/>
            <a:ext cx="46037" cy="352425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nvGrpSpPr>
          <p:cNvPr id="4" name="Group 3"/>
          <p:cNvGrpSpPr>
            <a:grpSpLocks/>
          </p:cNvGrpSpPr>
          <p:nvPr/>
        </p:nvGrpSpPr>
        <p:grpSpPr bwMode="auto">
          <a:xfrm>
            <a:off x="3609975" y="911225"/>
            <a:ext cx="1879600" cy="2162175"/>
            <a:chOff x="3609975" y="911225"/>
            <a:chExt cx="1879600" cy="2162175"/>
          </a:xfrm>
        </p:grpSpPr>
        <p:pic>
          <p:nvPicPr>
            <p:cNvPr id="25611" name="Picture 12" descr="Image result for flag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911225"/>
              <a:ext cx="4572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4" descr="Image result for global ic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9975" y="1195388"/>
              <a:ext cx="1879600" cy="187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59045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16" fill="hold" nodeType="clickEffect">
                                  <p:stCondLst>
                                    <p:cond delay="0"/>
                                  </p:stCondLst>
                                  <p:childTnLst>
                                    <p:set>
                                      <p:cBhvr>
                                        <p:cTn id="6" dur="1" fill="hold">
                                          <p:stCondLst>
                                            <p:cond delay="0"/>
                                          </p:stCondLst>
                                        </p:cTn>
                                        <p:tgtEl>
                                          <p:spTgt spid="25607"/>
                                        </p:tgtEl>
                                        <p:attrNameLst>
                                          <p:attrName>style.visibility</p:attrName>
                                        </p:attrNameLst>
                                      </p:cBhvr>
                                      <p:to>
                                        <p:strVal val="visible"/>
                                      </p:to>
                                    </p:set>
                                    <p:anim calcmode="lin" valueType="num">
                                      <p:cBhvr>
                                        <p:cTn id="7" dur="500" fill="hold"/>
                                        <p:tgtEl>
                                          <p:spTgt spid="25607"/>
                                        </p:tgtEl>
                                        <p:attrNameLst>
                                          <p:attrName>ppt_w</p:attrName>
                                        </p:attrNameLst>
                                      </p:cBhvr>
                                      <p:tavLst>
                                        <p:tav tm="0">
                                          <p:val>
                                            <p:fltVal val="0"/>
                                          </p:val>
                                        </p:tav>
                                        <p:tav tm="100000">
                                          <p:val>
                                            <p:strVal val="#ppt_w"/>
                                          </p:val>
                                        </p:tav>
                                      </p:tavLst>
                                    </p:anim>
                                    <p:anim calcmode="lin" valueType="num">
                                      <p:cBhvr>
                                        <p:cTn id="8" dur="500" fill="hold"/>
                                        <p:tgtEl>
                                          <p:spTgt spid="25607"/>
                                        </p:tgtEl>
                                        <p:attrNameLst>
                                          <p:attrName>ppt_h</p:attrName>
                                        </p:attrNameLst>
                                      </p:cBhvr>
                                      <p:tavLst>
                                        <p:tav tm="0">
                                          <p:val>
                                            <p:fltVal val="0"/>
                                          </p:val>
                                        </p:tav>
                                        <p:tav tm="100000">
                                          <p:val>
                                            <p:strVal val="#ppt_h"/>
                                          </p:val>
                                        </p:tav>
                                      </p:tavLst>
                                    </p:anim>
                                    <p:animEffect transition="in" filter="fade">
                                      <p:cBhvr>
                                        <p:cTn id="9" dur="500"/>
                                        <p:tgtEl>
                                          <p:spTgt spid="25607"/>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5603"/>
                                        </p:tgtEl>
                                        <p:attrNameLst>
                                          <p:attrName>style.visibility</p:attrName>
                                        </p:attrNameLst>
                                      </p:cBhvr>
                                      <p:to>
                                        <p:strVal val="visible"/>
                                      </p:to>
                                    </p:set>
                                    <p:anim calcmode="lin" valueType="num">
                                      <p:cBhvr>
                                        <p:cTn id="12" dur="500" fill="hold"/>
                                        <p:tgtEl>
                                          <p:spTgt spid="25603"/>
                                        </p:tgtEl>
                                        <p:attrNameLst>
                                          <p:attrName>ppt_w</p:attrName>
                                        </p:attrNameLst>
                                      </p:cBhvr>
                                      <p:tavLst>
                                        <p:tav tm="0">
                                          <p:val>
                                            <p:fltVal val="0"/>
                                          </p:val>
                                        </p:tav>
                                        <p:tav tm="100000">
                                          <p:val>
                                            <p:strVal val="#ppt_w"/>
                                          </p:val>
                                        </p:tav>
                                      </p:tavLst>
                                    </p:anim>
                                    <p:anim calcmode="lin" valueType="num">
                                      <p:cBhvr>
                                        <p:cTn id="13" dur="500" fill="hold"/>
                                        <p:tgtEl>
                                          <p:spTgt spid="25603"/>
                                        </p:tgtEl>
                                        <p:attrNameLst>
                                          <p:attrName>ppt_h</p:attrName>
                                        </p:attrNameLst>
                                      </p:cBhvr>
                                      <p:tavLst>
                                        <p:tav tm="0">
                                          <p:val>
                                            <p:fltVal val="0"/>
                                          </p:val>
                                        </p:tav>
                                        <p:tav tm="100000">
                                          <p:val>
                                            <p:strVal val="#ppt_h"/>
                                          </p:val>
                                        </p:tav>
                                      </p:tavLst>
                                    </p:anim>
                                    <p:animEffect transition="in" filter="fade">
                                      <p:cBhvr>
                                        <p:cTn id="14" dur="500"/>
                                        <p:tgtEl>
                                          <p:spTgt spid="2560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5604"/>
                                        </p:tgtEl>
                                        <p:attrNameLst>
                                          <p:attrName>style.visibility</p:attrName>
                                        </p:attrNameLst>
                                      </p:cBhvr>
                                      <p:to>
                                        <p:strVal val="visible"/>
                                      </p:to>
                                    </p:set>
                                    <p:anim calcmode="lin" valueType="num">
                                      <p:cBhvr>
                                        <p:cTn id="24" dur="500" fill="hold"/>
                                        <p:tgtEl>
                                          <p:spTgt spid="25604"/>
                                        </p:tgtEl>
                                        <p:attrNameLst>
                                          <p:attrName>ppt_w</p:attrName>
                                        </p:attrNameLst>
                                      </p:cBhvr>
                                      <p:tavLst>
                                        <p:tav tm="0">
                                          <p:val>
                                            <p:fltVal val="0"/>
                                          </p:val>
                                        </p:tav>
                                        <p:tav tm="100000">
                                          <p:val>
                                            <p:strVal val="#ppt_w"/>
                                          </p:val>
                                        </p:tav>
                                      </p:tavLst>
                                    </p:anim>
                                    <p:anim calcmode="lin" valueType="num">
                                      <p:cBhvr>
                                        <p:cTn id="25" dur="500" fill="hold"/>
                                        <p:tgtEl>
                                          <p:spTgt spid="25604"/>
                                        </p:tgtEl>
                                        <p:attrNameLst>
                                          <p:attrName>ppt_h</p:attrName>
                                        </p:attrNameLst>
                                      </p:cBhvr>
                                      <p:tavLst>
                                        <p:tav tm="0">
                                          <p:val>
                                            <p:fltVal val="0"/>
                                          </p:val>
                                        </p:tav>
                                        <p:tav tm="100000">
                                          <p:val>
                                            <p:strVal val="#ppt_h"/>
                                          </p:val>
                                        </p:tav>
                                      </p:tavLst>
                                    </p:anim>
                                    <p:animEffect transition="in" filter="fade">
                                      <p:cBhvr>
                                        <p:cTn id="26" dur="500"/>
                                        <p:tgtEl>
                                          <p:spTgt spid="25604"/>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5605"/>
                                        </p:tgtEl>
                                        <p:attrNameLst>
                                          <p:attrName>style.visibility</p:attrName>
                                        </p:attrNameLst>
                                      </p:cBhvr>
                                      <p:to>
                                        <p:strVal val="visible"/>
                                      </p:to>
                                    </p:set>
                                    <p:anim calcmode="lin" valueType="num">
                                      <p:cBhvr>
                                        <p:cTn id="36" dur="500" fill="hold"/>
                                        <p:tgtEl>
                                          <p:spTgt spid="25605"/>
                                        </p:tgtEl>
                                        <p:attrNameLst>
                                          <p:attrName>ppt_w</p:attrName>
                                        </p:attrNameLst>
                                      </p:cBhvr>
                                      <p:tavLst>
                                        <p:tav tm="0">
                                          <p:val>
                                            <p:fltVal val="0"/>
                                          </p:val>
                                        </p:tav>
                                        <p:tav tm="100000">
                                          <p:val>
                                            <p:strVal val="#ppt_w"/>
                                          </p:val>
                                        </p:tav>
                                      </p:tavLst>
                                    </p:anim>
                                    <p:anim calcmode="lin" valueType="num">
                                      <p:cBhvr>
                                        <p:cTn id="37" dur="500" fill="hold"/>
                                        <p:tgtEl>
                                          <p:spTgt spid="25605"/>
                                        </p:tgtEl>
                                        <p:attrNameLst>
                                          <p:attrName>ppt_h</p:attrName>
                                        </p:attrNameLst>
                                      </p:cBhvr>
                                      <p:tavLst>
                                        <p:tav tm="0">
                                          <p:val>
                                            <p:fltVal val="0"/>
                                          </p:val>
                                        </p:tav>
                                        <p:tav tm="100000">
                                          <p:val>
                                            <p:strVal val="#ppt_h"/>
                                          </p:val>
                                        </p:tav>
                                      </p:tavLst>
                                    </p:anim>
                                    <p:animEffect transition="in" filter="fade">
                                      <p:cBhvr>
                                        <p:cTn id="38" dur="500"/>
                                        <p:tgtEl>
                                          <p:spTgt spid="256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p:bldP spid="25604" grpId="0"/>
      <p:bldP spid="2560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z="2400" dirty="0"/>
              <a:t>NSDL’s Progress</a:t>
            </a:r>
            <a:endParaRPr lang="en-IN" sz="2400" dirty="0"/>
          </a:p>
        </p:txBody>
      </p:sp>
      <p:cxnSp>
        <p:nvCxnSpPr>
          <p:cNvPr id="188" name="Straight Connector 187"/>
          <p:cNvCxnSpPr/>
          <p:nvPr/>
        </p:nvCxnSpPr>
        <p:spPr>
          <a:xfrm>
            <a:off x="892705" y="1209161"/>
            <a:ext cx="0" cy="304717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3" name="오른쪽 화살표 6"/>
          <p:cNvSpPr/>
          <p:nvPr/>
        </p:nvSpPr>
        <p:spPr>
          <a:xfrm>
            <a:off x="894477" y="2650795"/>
            <a:ext cx="7632302" cy="2130756"/>
          </a:xfrm>
          <a:prstGeom prst="rightArrow">
            <a:avLst>
              <a:gd name="adj1" fmla="val 65520"/>
              <a:gd name="adj2" fmla="val 38739"/>
            </a:avLst>
          </a:prstGeom>
          <a:solidFill>
            <a:sysClr val="window" lastClr="FFFFFF">
              <a:lumMod val="75000"/>
            </a:sysClr>
          </a:solidFill>
          <a:ln w="25400" cap="flat" cmpd="sng" algn="ctr">
            <a:noFill/>
            <a:prstDash val="solid"/>
          </a:ln>
          <a:effectLst/>
          <a:scene3d>
            <a:camera prst="orthographicFront">
              <a:rot lat="17699985" lon="0" rev="0"/>
            </a:camera>
            <a:lightRig rig="balanced" dir="t"/>
          </a:scene3d>
          <a:sp3d extrusionH="254000" prstMaterial="matte">
            <a:extrusionClr>
              <a:sysClr val="window" lastClr="FFFFFF">
                <a:lumMod val="50000"/>
              </a:sysClr>
            </a:extrusionClr>
          </a:sp3d>
        </p:spPr>
        <p:txBody>
          <a:bodyPr rtlCol="0" anchor="ctr"/>
          <a:lstStyle/>
          <a:p>
            <a:pPr marL="0" marR="0" lvl="0" indent="0" algn="r"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smtClean="0">
              <a:ln>
                <a:noFill/>
              </a:ln>
              <a:solidFill>
                <a:prstClr val="black">
                  <a:lumMod val="75000"/>
                  <a:lumOff val="25000"/>
                </a:prstClr>
              </a:solidFill>
              <a:effectLst/>
              <a:uLnTx/>
              <a:uFillTx/>
              <a:latin typeface="Arial" pitchFamily="34" charset="0"/>
              <a:ea typeface="맑은 고딕"/>
              <a:cs typeface="Arial" pitchFamily="34" charset="0"/>
            </a:endParaRPr>
          </a:p>
        </p:txBody>
      </p:sp>
      <p:sp>
        <p:nvSpPr>
          <p:cNvPr id="95" name="Oval 29"/>
          <p:cNvSpPr>
            <a:spLocks noChangeArrowheads="1"/>
          </p:cNvSpPr>
          <p:nvPr/>
        </p:nvSpPr>
        <p:spPr bwMode="auto">
          <a:xfrm>
            <a:off x="4141036" y="3413384"/>
            <a:ext cx="1486337" cy="512856"/>
          </a:xfrm>
          <a:prstGeom prst="ellipse">
            <a:avLst/>
          </a:prstGeom>
          <a:gradFill rotWithShape="1">
            <a:gsLst>
              <a:gs pos="0">
                <a:sysClr val="windowText" lastClr="000000">
                  <a:alpha val="50000"/>
                </a:sysClr>
              </a:gs>
              <a:gs pos="100000">
                <a:sysClr val="window" lastClr="FFFFFF">
                  <a:alpha val="0"/>
                </a:sysClr>
              </a:gs>
            </a:gsLst>
            <a:path path="shape">
              <a:fillToRect l="50000" t="50000" r="50000" b="50000"/>
            </a:path>
          </a:gradFill>
          <a:ln w="9525">
            <a:noFill/>
            <a:round/>
            <a:headEnd/>
            <a:tailEnd/>
          </a:ln>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pitchFamily="34" charset="0"/>
              <a:cs typeface="Arial" pitchFamily="34" charset="0"/>
            </a:endParaRPr>
          </a:p>
        </p:txBody>
      </p:sp>
      <p:sp>
        <p:nvSpPr>
          <p:cNvPr id="98" name="Oval 29"/>
          <p:cNvSpPr>
            <a:spLocks noChangeArrowheads="1"/>
          </p:cNvSpPr>
          <p:nvPr/>
        </p:nvSpPr>
        <p:spPr bwMode="auto">
          <a:xfrm>
            <a:off x="5587255" y="3426922"/>
            <a:ext cx="1486337" cy="512856"/>
          </a:xfrm>
          <a:prstGeom prst="ellipse">
            <a:avLst/>
          </a:prstGeom>
          <a:gradFill rotWithShape="1">
            <a:gsLst>
              <a:gs pos="0">
                <a:sysClr val="windowText" lastClr="000000">
                  <a:alpha val="50000"/>
                </a:sysClr>
              </a:gs>
              <a:gs pos="100000">
                <a:sysClr val="window" lastClr="FFFFFF">
                  <a:alpha val="0"/>
                </a:sysClr>
              </a:gs>
            </a:gsLst>
            <a:path path="shape">
              <a:fillToRect l="50000" t="50000" r="50000" b="50000"/>
            </a:path>
          </a:gradFill>
          <a:ln w="9525">
            <a:noFill/>
            <a:round/>
            <a:headEnd/>
            <a:tailEnd/>
          </a:ln>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pitchFamily="34" charset="0"/>
              <a:cs typeface="Arial" pitchFamily="34" charset="0"/>
            </a:endParaRPr>
          </a:p>
        </p:txBody>
      </p:sp>
      <p:sp>
        <p:nvSpPr>
          <p:cNvPr id="104" name="Oval 32"/>
          <p:cNvSpPr>
            <a:spLocks noChangeArrowheads="1"/>
          </p:cNvSpPr>
          <p:nvPr/>
        </p:nvSpPr>
        <p:spPr bwMode="auto">
          <a:xfrm>
            <a:off x="6011219" y="3336545"/>
            <a:ext cx="637358" cy="234323"/>
          </a:xfrm>
          <a:prstGeom prst="ellipse">
            <a:avLst/>
          </a:prstGeom>
          <a:gradFill rotWithShape="1">
            <a:gsLst>
              <a:gs pos="0">
                <a:srgbClr val="767676">
                  <a:alpha val="0"/>
                </a:srgbClr>
              </a:gs>
              <a:gs pos="100000">
                <a:srgbClr val="FFFFFF"/>
              </a:gs>
            </a:gsLst>
            <a:lin ang="5400000" scaled="1"/>
          </a:gradFill>
          <a:ln w="12700" algn="ctr">
            <a:noFill/>
            <a:round/>
            <a:headEnd/>
            <a:tailEnd/>
          </a:ln>
        </p:spPr>
        <p:txBody>
          <a:bodyP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105" name="Oval 32"/>
          <p:cNvSpPr>
            <a:spLocks noChangeArrowheads="1"/>
          </p:cNvSpPr>
          <p:nvPr/>
        </p:nvSpPr>
        <p:spPr bwMode="auto">
          <a:xfrm>
            <a:off x="1023759" y="3058010"/>
            <a:ext cx="637358" cy="234323"/>
          </a:xfrm>
          <a:prstGeom prst="ellipse">
            <a:avLst/>
          </a:prstGeom>
          <a:gradFill rotWithShape="1">
            <a:gsLst>
              <a:gs pos="0">
                <a:srgbClr val="767676">
                  <a:alpha val="0"/>
                </a:srgbClr>
              </a:gs>
              <a:gs pos="100000">
                <a:srgbClr val="FFFFFF"/>
              </a:gs>
            </a:gsLst>
            <a:lin ang="5400000" scaled="1"/>
          </a:gradFill>
          <a:ln w="12700" algn="ctr">
            <a:noFill/>
            <a:round/>
            <a:headEnd/>
            <a:tailEnd/>
          </a:ln>
        </p:spPr>
        <p:txBody>
          <a:bodyP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106" name="Oval 32"/>
          <p:cNvSpPr>
            <a:spLocks noChangeArrowheads="1"/>
          </p:cNvSpPr>
          <p:nvPr/>
        </p:nvSpPr>
        <p:spPr bwMode="auto">
          <a:xfrm>
            <a:off x="742077" y="3060959"/>
            <a:ext cx="637358" cy="234323"/>
          </a:xfrm>
          <a:prstGeom prst="ellipse">
            <a:avLst/>
          </a:prstGeom>
          <a:gradFill rotWithShape="1">
            <a:gsLst>
              <a:gs pos="0">
                <a:srgbClr val="767676">
                  <a:alpha val="0"/>
                </a:srgbClr>
              </a:gs>
              <a:gs pos="100000">
                <a:srgbClr val="FFFFFF"/>
              </a:gs>
            </a:gsLst>
            <a:lin ang="5400000" scaled="1"/>
          </a:gradFill>
          <a:ln w="12700" algn="ctr">
            <a:noFill/>
            <a:round/>
            <a:headEnd/>
            <a:tailEnd/>
          </a:ln>
        </p:spPr>
        <p:txBody>
          <a:bodyP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107" name="Oval 32"/>
          <p:cNvSpPr>
            <a:spLocks noChangeArrowheads="1"/>
          </p:cNvSpPr>
          <p:nvPr/>
        </p:nvSpPr>
        <p:spPr bwMode="auto">
          <a:xfrm>
            <a:off x="2540416" y="3062432"/>
            <a:ext cx="637358" cy="234323"/>
          </a:xfrm>
          <a:prstGeom prst="ellipse">
            <a:avLst/>
          </a:prstGeom>
          <a:gradFill rotWithShape="1">
            <a:gsLst>
              <a:gs pos="0">
                <a:srgbClr val="767676">
                  <a:alpha val="0"/>
                </a:srgbClr>
              </a:gs>
              <a:gs pos="100000">
                <a:srgbClr val="FFFFFF"/>
              </a:gs>
            </a:gsLst>
            <a:lin ang="5400000" scaled="1"/>
          </a:gradFill>
          <a:ln w="12700" algn="ctr">
            <a:noFill/>
            <a:round/>
            <a:headEnd/>
            <a:tailEnd/>
          </a:ln>
        </p:spPr>
        <p:txBody>
          <a:bodyP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108" name="Oval 32"/>
          <p:cNvSpPr>
            <a:spLocks noChangeArrowheads="1"/>
          </p:cNvSpPr>
          <p:nvPr/>
        </p:nvSpPr>
        <p:spPr bwMode="auto">
          <a:xfrm>
            <a:off x="4285280" y="3063905"/>
            <a:ext cx="637358" cy="234323"/>
          </a:xfrm>
          <a:prstGeom prst="ellipse">
            <a:avLst/>
          </a:prstGeom>
          <a:gradFill rotWithShape="1">
            <a:gsLst>
              <a:gs pos="0">
                <a:srgbClr val="767676">
                  <a:alpha val="0"/>
                </a:srgbClr>
              </a:gs>
              <a:gs pos="100000">
                <a:srgbClr val="FFFFFF"/>
              </a:gs>
            </a:gsLst>
            <a:lin ang="5400000" scaled="1"/>
          </a:gradFill>
          <a:ln w="12700" algn="ctr">
            <a:noFill/>
            <a:round/>
            <a:headEnd/>
            <a:tailEnd/>
          </a:ln>
        </p:spPr>
        <p:txBody>
          <a:bodyP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109" name="Oval 32"/>
          <p:cNvSpPr>
            <a:spLocks noChangeArrowheads="1"/>
          </p:cNvSpPr>
          <p:nvPr/>
        </p:nvSpPr>
        <p:spPr bwMode="auto">
          <a:xfrm>
            <a:off x="6011219" y="3065380"/>
            <a:ext cx="637358" cy="234323"/>
          </a:xfrm>
          <a:prstGeom prst="ellipse">
            <a:avLst/>
          </a:prstGeom>
          <a:gradFill rotWithShape="1">
            <a:gsLst>
              <a:gs pos="0">
                <a:srgbClr val="767676">
                  <a:alpha val="0"/>
                </a:srgbClr>
              </a:gs>
              <a:gs pos="100000">
                <a:srgbClr val="FFFFFF"/>
              </a:gs>
            </a:gsLst>
            <a:lin ang="5400000" scaled="1"/>
          </a:gradFill>
          <a:ln w="12700" algn="ctr">
            <a:noFill/>
            <a:round/>
            <a:headEnd/>
            <a:tailEnd/>
          </a:ln>
        </p:spPr>
        <p:txBody>
          <a:bodyP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110" name="Oval 32"/>
          <p:cNvSpPr>
            <a:spLocks noChangeArrowheads="1"/>
          </p:cNvSpPr>
          <p:nvPr/>
        </p:nvSpPr>
        <p:spPr bwMode="auto">
          <a:xfrm>
            <a:off x="1022350" y="2779477"/>
            <a:ext cx="637358" cy="234323"/>
          </a:xfrm>
          <a:prstGeom prst="ellipse">
            <a:avLst/>
          </a:prstGeom>
          <a:gradFill rotWithShape="1">
            <a:gsLst>
              <a:gs pos="0">
                <a:srgbClr val="767676">
                  <a:alpha val="0"/>
                </a:srgbClr>
              </a:gs>
              <a:gs pos="100000">
                <a:srgbClr val="FFFFFF"/>
              </a:gs>
            </a:gsLst>
            <a:lin ang="5400000" scaled="1"/>
          </a:gradFill>
          <a:ln w="12700" algn="ctr">
            <a:noFill/>
            <a:round/>
            <a:headEnd/>
            <a:tailEnd/>
          </a:ln>
        </p:spPr>
        <p:txBody>
          <a:bodyP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111" name="Oval 32"/>
          <p:cNvSpPr>
            <a:spLocks noChangeArrowheads="1"/>
          </p:cNvSpPr>
          <p:nvPr/>
        </p:nvSpPr>
        <p:spPr bwMode="auto">
          <a:xfrm>
            <a:off x="742077" y="2785372"/>
            <a:ext cx="637358" cy="234323"/>
          </a:xfrm>
          <a:prstGeom prst="ellipse">
            <a:avLst/>
          </a:prstGeom>
          <a:gradFill rotWithShape="1">
            <a:gsLst>
              <a:gs pos="0">
                <a:srgbClr val="767676">
                  <a:alpha val="0"/>
                </a:srgbClr>
              </a:gs>
              <a:gs pos="100000">
                <a:srgbClr val="FFFFFF"/>
              </a:gs>
            </a:gsLst>
            <a:lin ang="5400000" scaled="1"/>
          </a:gradFill>
          <a:ln w="12700" algn="ctr">
            <a:noFill/>
            <a:round/>
            <a:headEnd/>
            <a:tailEnd/>
          </a:ln>
        </p:spPr>
        <p:txBody>
          <a:bodyP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112" name="Oval 32"/>
          <p:cNvSpPr>
            <a:spLocks noChangeArrowheads="1"/>
          </p:cNvSpPr>
          <p:nvPr/>
        </p:nvSpPr>
        <p:spPr bwMode="auto">
          <a:xfrm>
            <a:off x="2541827" y="2788318"/>
            <a:ext cx="637358" cy="234323"/>
          </a:xfrm>
          <a:prstGeom prst="ellipse">
            <a:avLst/>
          </a:prstGeom>
          <a:gradFill rotWithShape="1">
            <a:gsLst>
              <a:gs pos="0">
                <a:srgbClr val="767676">
                  <a:alpha val="0"/>
                </a:srgbClr>
              </a:gs>
              <a:gs pos="100000">
                <a:srgbClr val="FFFFFF"/>
              </a:gs>
            </a:gsLst>
            <a:lin ang="5400000" scaled="1"/>
          </a:gradFill>
          <a:ln w="12700" algn="ctr">
            <a:noFill/>
            <a:round/>
            <a:headEnd/>
            <a:tailEnd/>
          </a:ln>
        </p:spPr>
        <p:txBody>
          <a:bodyP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113" name="Oval 32"/>
          <p:cNvSpPr>
            <a:spLocks noChangeArrowheads="1"/>
          </p:cNvSpPr>
          <p:nvPr/>
        </p:nvSpPr>
        <p:spPr bwMode="auto">
          <a:xfrm>
            <a:off x="4285280" y="2792741"/>
            <a:ext cx="637358" cy="234323"/>
          </a:xfrm>
          <a:prstGeom prst="ellipse">
            <a:avLst/>
          </a:prstGeom>
          <a:gradFill rotWithShape="1">
            <a:gsLst>
              <a:gs pos="0">
                <a:srgbClr val="767676">
                  <a:alpha val="0"/>
                </a:srgbClr>
              </a:gs>
              <a:gs pos="100000">
                <a:srgbClr val="FFFFFF"/>
              </a:gs>
            </a:gsLst>
            <a:lin ang="5400000" scaled="1"/>
          </a:gradFill>
          <a:ln w="12700" algn="ctr">
            <a:noFill/>
            <a:round/>
            <a:headEnd/>
            <a:tailEnd/>
          </a:ln>
        </p:spPr>
        <p:txBody>
          <a:bodyP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114" name="Oval 32"/>
          <p:cNvSpPr>
            <a:spLocks noChangeArrowheads="1"/>
          </p:cNvSpPr>
          <p:nvPr/>
        </p:nvSpPr>
        <p:spPr bwMode="auto">
          <a:xfrm>
            <a:off x="6011219" y="2794215"/>
            <a:ext cx="637358" cy="234323"/>
          </a:xfrm>
          <a:prstGeom prst="ellipse">
            <a:avLst/>
          </a:prstGeom>
          <a:gradFill rotWithShape="1">
            <a:gsLst>
              <a:gs pos="0">
                <a:srgbClr val="767676">
                  <a:alpha val="0"/>
                </a:srgbClr>
              </a:gs>
              <a:gs pos="100000">
                <a:srgbClr val="FFFFFF"/>
              </a:gs>
            </a:gsLst>
            <a:lin ang="5400000" scaled="1"/>
          </a:gradFill>
          <a:ln w="12700" algn="ctr">
            <a:noFill/>
            <a:round/>
            <a:headEnd/>
            <a:tailEnd/>
          </a:ln>
        </p:spPr>
        <p:txBody>
          <a:bodyP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121" name="Oval 120"/>
          <p:cNvSpPr>
            <a:spLocks noChangeArrowheads="1"/>
          </p:cNvSpPr>
          <p:nvPr/>
        </p:nvSpPr>
        <p:spPr bwMode="auto">
          <a:xfrm>
            <a:off x="2541827" y="2514208"/>
            <a:ext cx="637358" cy="234323"/>
          </a:xfrm>
          <a:prstGeom prst="ellipse">
            <a:avLst/>
          </a:prstGeom>
          <a:gradFill rotWithShape="1">
            <a:gsLst>
              <a:gs pos="0">
                <a:srgbClr val="767676">
                  <a:alpha val="0"/>
                </a:srgbClr>
              </a:gs>
              <a:gs pos="100000">
                <a:srgbClr val="FFFFFF"/>
              </a:gs>
            </a:gsLst>
            <a:lin ang="5400000" scaled="1"/>
          </a:gradFill>
          <a:ln w="12700" algn="ctr">
            <a:noFill/>
            <a:round/>
            <a:headEnd/>
            <a:tailEnd/>
          </a:ln>
        </p:spPr>
        <p:txBody>
          <a:bodyP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122" name="Oval 32"/>
          <p:cNvSpPr>
            <a:spLocks noChangeArrowheads="1"/>
          </p:cNvSpPr>
          <p:nvPr/>
        </p:nvSpPr>
        <p:spPr bwMode="auto">
          <a:xfrm>
            <a:off x="4285280" y="2520102"/>
            <a:ext cx="637358" cy="234323"/>
          </a:xfrm>
          <a:prstGeom prst="ellipse">
            <a:avLst/>
          </a:prstGeom>
          <a:gradFill rotWithShape="1">
            <a:gsLst>
              <a:gs pos="0">
                <a:srgbClr val="767676">
                  <a:alpha val="0"/>
                </a:srgbClr>
              </a:gs>
              <a:gs pos="100000">
                <a:srgbClr val="FFFFFF"/>
              </a:gs>
            </a:gsLst>
            <a:lin ang="5400000" scaled="1"/>
          </a:gradFill>
          <a:ln w="12700" algn="ctr">
            <a:noFill/>
            <a:round/>
            <a:headEnd/>
            <a:tailEnd/>
          </a:ln>
        </p:spPr>
        <p:txBody>
          <a:bodyP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123" name="Oval 32"/>
          <p:cNvSpPr>
            <a:spLocks noChangeArrowheads="1"/>
          </p:cNvSpPr>
          <p:nvPr/>
        </p:nvSpPr>
        <p:spPr bwMode="auto">
          <a:xfrm>
            <a:off x="6011219" y="2523049"/>
            <a:ext cx="637358" cy="234323"/>
          </a:xfrm>
          <a:prstGeom prst="ellipse">
            <a:avLst/>
          </a:prstGeom>
          <a:gradFill rotWithShape="1">
            <a:gsLst>
              <a:gs pos="0">
                <a:srgbClr val="767676">
                  <a:alpha val="0"/>
                </a:srgbClr>
              </a:gs>
              <a:gs pos="100000">
                <a:srgbClr val="FFFFFF"/>
              </a:gs>
            </a:gsLst>
            <a:lin ang="5400000" scaled="1"/>
          </a:gradFill>
          <a:ln w="12700" algn="ctr">
            <a:noFill/>
            <a:round/>
            <a:headEnd/>
            <a:tailEnd/>
          </a:ln>
        </p:spPr>
        <p:txBody>
          <a:bodyP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129" name="Oval 32"/>
          <p:cNvSpPr>
            <a:spLocks noChangeArrowheads="1"/>
          </p:cNvSpPr>
          <p:nvPr/>
        </p:nvSpPr>
        <p:spPr bwMode="auto">
          <a:xfrm>
            <a:off x="2541827" y="2240095"/>
            <a:ext cx="637358" cy="234323"/>
          </a:xfrm>
          <a:prstGeom prst="ellipse">
            <a:avLst/>
          </a:prstGeom>
          <a:gradFill rotWithShape="1">
            <a:gsLst>
              <a:gs pos="0">
                <a:srgbClr val="767676">
                  <a:alpha val="0"/>
                </a:srgbClr>
              </a:gs>
              <a:gs pos="100000">
                <a:srgbClr val="FFFFFF"/>
              </a:gs>
            </a:gsLst>
            <a:lin ang="5400000" scaled="1"/>
          </a:gradFill>
          <a:ln w="12700" algn="ctr">
            <a:noFill/>
            <a:round/>
            <a:headEnd/>
            <a:tailEnd/>
          </a:ln>
        </p:spPr>
        <p:txBody>
          <a:bodyP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130" name="Oval 32"/>
          <p:cNvSpPr>
            <a:spLocks noChangeArrowheads="1"/>
          </p:cNvSpPr>
          <p:nvPr/>
        </p:nvSpPr>
        <p:spPr bwMode="auto">
          <a:xfrm>
            <a:off x="4285280" y="2247462"/>
            <a:ext cx="637358" cy="234323"/>
          </a:xfrm>
          <a:prstGeom prst="ellipse">
            <a:avLst/>
          </a:prstGeom>
          <a:gradFill rotWithShape="1">
            <a:gsLst>
              <a:gs pos="0">
                <a:srgbClr val="767676">
                  <a:alpha val="0"/>
                </a:srgbClr>
              </a:gs>
              <a:gs pos="100000">
                <a:srgbClr val="FFFFFF"/>
              </a:gs>
            </a:gsLst>
            <a:lin ang="5400000" scaled="1"/>
          </a:gradFill>
          <a:ln w="12700" algn="ctr">
            <a:noFill/>
            <a:round/>
            <a:headEnd/>
            <a:tailEnd/>
          </a:ln>
        </p:spPr>
        <p:txBody>
          <a:bodyP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139" name="Oval 32"/>
          <p:cNvSpPr>
            <a:spLocks noChangeArrowheads="1"/>
          </p:cNvSpPr>
          <p:nvPr/>
        </p:nvSpPr>
        <p:spPr bwMode="auto">
          <a:xfrm>
            <a:off x="4285280" y="1974823"/>
            <a:ext cx="637358" cy="234323"/>
          </a:xfrm>
          <a:prstGeom prst="ellipse">
            <a:avLst/>
          </a:prstGeom>
          <a:gradFill rotWithShape="1">
            <a:gsLst>
              <a:gs pos="0">
                <a:srgbClr val="767676">
                  <a:alpha val="0"/>
                </a:srgbClr>
              </a:gs>
              <a:gs pos="100000">
                <a:srgbClr val="FFFFFF"/>
              </a:gs>
            </a:gsLst>
            <a:lin ang="5400000" scaled="1"/>
          </a:gradFill>
          <a:ln w="12700" algn="ctr">
            <a:noFill/>
            <a:round/>
            <a:headEnd/>
            <a:tailEnd/>
          </a:ln>
        </p:spPr>
        <p:txBody>
          <a:bodyP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140" name="Oval 32"/>
          <p:cNvSpPr>
            <a:spLocks noChangeArrowheads="1"/>
          </p:cNvSpPr>
          <p:nvPr/>
        </p:nvSpPr>
        <p:spPr bwMode="auto">
          <a:xfrm>
            <a:off x="6011219" y="1980718"/>
            <a:ext cx="637358" cy="234323"/>
          </a:xfrm>
          <a:prstGeom prst="ellipse">
            <a:avLst/>
          </a:prstGeom>
          <a:gradFill rotWithShape="1">
            <a:gsLst>
              <a:gs pos="0">
                <a:srgbClr val="767676">
                  <a:alpha val="0"/>
                </a:srgbClr>
              </a:gs>
              <a:gs pos="100000">
                <a:srgbClr val="FFFFFF"/>
              </a:gs>
            </a:gsLst>
            <a:lin ang="5400000" scaled="1"/>
          </a:gradFill>
          <a:ln w="12700" algn="ctr">
            <a:noFill/>
            <a:round/>
            <a:headEnd/>
            <a:tailEnd/>
          </a:ln>
        </p:spPr>
        <p:txBody>
          <a:bodyP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141" name="Oval 32"/>
          <p:cNvSpPr>
            <a:spLocks noChangeArrowheads="1"/>
          </p:cNvSpPr>
          <p:nvPr/>
        </p:nvSpPr>
        <p:spPr bwMode="auto">
          <a:xfrm>
            <a:off x="6011219" y="1709553"/>
            <a:ext cx="637358" cy="234323"/>
          </a:xfrm>
          <a:prstGeom prst="ellipse">
            <a:avLst/>
          </a:prstGeom>
          <a:gradFill rotWithShape="1">
            <a:gsLst>
              <a:gs pos="0">
                <a:srgbClr val="767676">
                  <a:alpha val="0"/>
                </a:srgbClr>
              </a:gs>
              <a:gs pos="100000">
                <a:srgbClr val="FFFFFF"/>
              </a:gs>
            </a:gsLst>
            <a:lin ang="5400000" scaled="1"/>
          </a:gradFill>
          <a:ln w="12700" algn="ctr">
            <a:noFill/>
            <a:round/>
            <a:headEnd/>
            <a:tailEnd/>
          </a:ln>
        </p:spPr>
        <p:txBody>
          <a:bodyP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149" name="Oval 32"/>
          <p:cNvSpPr>
            <a:spLocks noChangeArrowheads="1"/>
          </p:cNvSpPr>
          <p:nvPr/>
        </p:nvSpPr>
        <p:spPr bwMode="auto">
          <a:xfrm>
            <a:off x="6011219" y="1438388"/>
            <a:ext cx="637358" cy="234323"/>
          </a:xfrm>
          <a:prstGeom prst="ellipse">
            <a:avLst/>
          </a:prstGeom>
          <a:gradFill rotWithShape="1">
            <a:gsLst>
              <a:gs pos="0">
                <a:srgbClr val="767676">
                  <a:alpha val="0"/>
                </a:srgbClr>
              </a:gs>
              <a:gs pos="100000">
                <a:srgbClr val="FFFFFF"/>
              </a:gs>
            </a:gsLst>
            <a:lin ang="5400000" scaled="1"/>
          </a:gradFill>
          <a:ln w="12700" algn="ctr">
            <a:noFill/>
            <a:round/>
            <a:headEnd/>
            <a:tailEnd/>
          </a:ln>
        </p:spPr>
        <p:txBody>
          <a:bodyP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150" name="Oval 32"/>
          <p:cNvSpPr>
            <a:spLocks noChangeArrowheads="1"/>
          </p:cNvSpPr>
          <p:nvPr/>
        </p:nvSpPr>
        <p:spPr bwMode="auto">
          <a:xfrm>
            <a:off x="6011219" y="1167221"/>
            <a:ext cx="637358" cy="234323"/>
          </a:xfrm>
          <a:prstGeom prst="ellipse">
            <a:avLst/>
          </a:prstGeom>
          <a:gradFill rotWithShape="1">
            <a:gsLst>
              <a:gs pos="0">
                <a:srgbClr val="767676">
                  <a:alpha val="0"/>
                </a:srgbClr>
              </a:gs>
              <a:gs pos="100000">
                <a:srgbClr val="FFFFFF"/>
              </a:gs>
            </a:gsLst>
            <a:lin ang="5400000" scaled="1"/>
          </a:gradFill>
          <a:ln w="12700" algn="ctr">
            <a:noFill/>
            <a:round/>
            <a:headEnd/>
            <a:tailEnd/>
          </a:ln>
        </p:spPr>
        <p:txBody>
          <a:bodyP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178" name="AutoShape 42"/>
          <p:cNvSpPr>
            <a:spLocks noChangeArrowheads="1"/>
          </p:cNvSpPr>
          <p:nvPr/>
        </p:nvSpPr>
        <p:spPr bwMode="auto">
          <a:xfrm rot="6357578" flipH="1" flipV="1">
            <a:off x="2495233" y="1792361"/>
            <a:ext cx="371282" cy="373815"/>
          </a:xfrm>
          <a:custGeom>
            <a:avLst/>
            <a:gdLst>
              <a:gd name="G0" fmla="+- 0 0 0"/>
              <a:gd name="G1" fmla="+- -7261746 0 0"/>
              <a:gd name="G2" fmla="+- 0 0 -7261746"/>
              <a:gd name="G3" fmla="+- 10800 0 0"/>
              <a:gd name="G4" fmla="+- 0 0 0"/>
              <a:gd name="T0" fmla="*/ 360 256 1"/>
              <a:gd name="T1" fmla="*/ 0 256 1"/>
              <a:gd name="G5" fmla="+- G2 T0 T1"/>
              <a:gd name="G6" fmla="?: G2 G2 G5"/>
              <a:gd name="G7" fmla="+- 0 0 G6"/>
              <a:gd name="G8" fmla="+- 5400 0 0"/>
              <a:gd name="G9" fmla="+- 0 0 -726174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261746"/>
              <a:gd name="G36" fmla="sin G34 -7261746"/>
              <a:gd name="G37" fmla="+/ -726174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932 w 21600"/>
              <a:gd name="T5" fmla="*/ 1909 h 21600"/>
              <a:gd name="T6" fmla="*/ 7922 w 21600"/>
              <a:gd name="T7" fmla="*/ 3228 h 21600"/>
              <a:gd name="T8" fmla="*/ 13866 w 21600"/>
              <a:gd name="T9" fmla="*/ 635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 name="connsiteX0" fmla="*/ 7319 w 15419"/>
              <a:gd name="connsiteY0" fmla="*/ 10800 h 16200"/>
              <a:gd name="connsiteX1" fmla="*/ 1919 w 15419"/>
              <a:gd name="connsiteY1" fmla="*/ 5400 h 16200"/>
              <a:gd name="connsiteX2" fmla="*/ 0 w 15419"/>
              <a:gd name="connsiteY2" fmla="*/ 5752 h 16200"/>
              <a:gd name="connsiteX3" fmla="*/ 1919 w 15419"/>
              <a:gd name="connsiteY3" fmla="*/ 0 h 16200"/>
              <a:gd name="connsiteX4" fmla="*/ 12719 w 15419"/>
              <a:gd name="connsiteY4" fmla="*/ 10799 h 16200"/>
              <a:gd name="connsiteX5" fmla="*/ 12719 w 15419"/>
              <a:gd name="connsiteY5" fmla="*/ 10800 h 16200"/>
              <a:gd name="connsiteX6" fmla="*/ 15419 w 15419"/>
              <a:gd name="connsiteY6" fmla="*/ 10800 h 16200"/>
              <a:gd name="connsiteX7" fmla="*/ 10019 w 15419"/>
              <a:gd name="connsiteY7" fmla="*/ 16200 h 16200"/>
              <a:gd name="connsiteX8" fmla="*/ 4619 w 15419"/>
              <a:gd name="connsiteY8" fmla="*/ 10800 h 16200"/>
              <a:gd name="connsiteX9" fmla="*/ 7319 w 15419"/>
              <a:gd name="connsiteY9" fmla="*/ 10800 h 1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19" h="16200">
                <a:moveTo>
                  <a:pt x="7319" y="10800"/>
                </a:moveTo>
                <a:cubicBezTo>
                  <a:pt x="7319" y="7817"/>
                  <a:pt x="4901" y="5400"/>
                  <a:pt x="1919" y="5400"/>
                </a:cubicBezTo>
                <a:cubicBezTo>
                  <a:pt x="1263" y="5399"/>
                  <a:pt x="613" y="5519"/>
                  <a:pt x="0" y="5752"/>
                </a:cubicBezTo>
                <a:lnTo>
                  <a:pt x="1919" y="0"/>
                </a:lnTo>
                <a:cubicBezTo>
                  <a:pt x="7883" y="0"/>
                  <a:pt x="12718" y="4835"/>
                  <a:pt x="12719" y="10799"/>
                </a:cubicBezTo>
                <a:lnTo>
                  <a:pt x="12719" y="10800"/>
                </a:lnTo>
                <a:lnTo>
                  <a:pt x="15419" y="10800"/>
                </a:lnTo>
                <a:lnTo>
                  <a:pt x="10019" y="16200"/>
                </a:lnTo>
                <a:lnTo>
                  <a:pt x="4619" y="10800"/>
                </a:lnTo>
                <a:lnTo>
                  <a:pt x="7319" y="10800"/>
                </a:lnTo>
                <a:close/>
              </a:path>
            </a:pathLst>
          </a:custGeom>
          <a:solidFill>
            <a:sysClr val="window" lastClr="FFFFFF">
              <a:lumMod val="85000"/>
            </a:sysClr>
          </a:solidFill>
          <a:ln w="9525" cap="flat" cmpd="sng" algn="ctr">
            <a:noFill/>
            <a:prstDash val="solid"/>
            <a:headEnd/>
            <a:tailEnd/>
          </a:ln>
          <a:effectLst/>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pitchFamily="34" charset="0"/>
              <a:ea typeface="맑은 고딕"/>
              <a:cs typeface="Arial" pitchFamily="34" charset="0"/>
            </a:endParaRPr>
          </a:p>
        </p:txBody>
      </p:sp>
      <p:sp>
        <p:nvSpPr>
          <p:cNvPr id="180" name="AutoShape 42"/>
          <p:cNvSpPr>
            <a:spLocks noChangeArrowheads="1"/>
          </p:cNvSpPr>
          <p:nvPr/>
        </p:nvSpPr>
        <p:spPr bwMode="auto">
          <a:xfrm rot="6357578" flipH="1" flipV="1">
            <a:off x="3855575" y="1544495"/>
            <a:ext cx="371282" cy="373815"/>
          </a:xfrm>
          <a:custGeom>
            <a:avLst/>
            <a:gdLst>
              <a:gd name="G0" fmla="+- 0 0 0"/>
              <a:gd name="G1" fmla="+- -7261746 0 0"/>
              <a:gd name="G2" fmla="+- 0 0 -7261746"/>
              <a:gd name="G3" fmla="+- 10800 0 0"/>
              <a:gd name="G4" fmla="+- 0 0 0"/>
              <a:gd name="T0" fmla="*/ 360 256 1"/>
              <a:gd name="T1" fmla="*/ 0 256 1"/>
              <a:gd name="G5" fmla="+- G2 T0 T1"/>
              <a:gd name="G6" fmla="?: G2 G2 G5"/>
              <a:gd name="G7" fmla="+- 0 0 G6"/>
              <a:gd name="G8" fmla="+- 5400 0 0"/>
              <a:gd name="G9" fmla="+- 0 0 -726174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261746"/>
              <a:gd name="G36" fmla="sin G34 -7261746"/>
              <a:gd name="G37" fmla="+/ -726174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932 w 21600"/>
              <a:gd name="T5" fmla="*/ 1909 h 21600"/>
              <a:gd name="T6" fmla="*/ 7922 w 21600"/>
              <a:gd name="T7" fmla="*/ 3228 h 21600"/>
              <a:gd name="T8" fmla="*/ 13866 w 21600"/>
              <a:gd name="T9" fmla="*/ 635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 name="connsiteX0" fmla="*/ 7319 w 15419"/>
              <a:gd name="connsiteY0" fmla="*/ 10800 h 16200"/>
              <a:gd name="connsiteX1" fmla="*/ 1919 w 15419"/>
              <a:gd name="connsiteY1" fmla="*/ 5400 h 16200"/>
              <a:gd name="connsiteX2" fmla="*/ 0 w 15419"/>
              <a:gd name="connsiteY2" fmla="*/ 5752 h 16200"/>
              <a:gd name="connsiteX3" fmla="*/ 1919 w 15419"/>
              <a:gd name="connsiteY3" fmla="*/ 0 h 16200"/>
              <a:gd name="connsiteX4" fmla="*/ 12719 w 15419"/>
              <a:gd name="connsiteY4" fmla="*/ 10799 h 16200"/>
              <a:gd name="connsiteX5" fmla="*/ 12719 w 15419"/>
              <a:gd name="connsiteY5" fmla="*/ 10800 h 16200"/>
              <a:gd name="connsiteX6" fmla="*/ 15419 w 15419"/>
              <a:gd name="connsiteY6" fmla="*/ 10800 h 16200"/>
              <a:gd name="connsiteX7" fmla="*/ 10019 w 15419"/>
              <a:gd name="connsiteY7" fmla="*/ 16200 h 16200"/>
              <a:gd name="connsiteX8" fmla="*/ 4619 w 15419"/>
              <a:gd name="connsiteY8" fmla="*/ 10800 h 16200"/>
              <a:gd name="connsiteX9" fmla="*/ 7319 w 15419"/>
              <a:gd name="connsiteY9" fmla="*/ 10800 h 1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19" h="16200">
                <a:moveTo>
                  <a:pt x="7319" y="10800"/>
                </a:moveTo>
                <a:cubicBezTo>
                  <a:pt x="7319" y="7817"/>
                  <a:pt x="4901" y="5400"/>
                  <a:pt x="1919" y="5400"/>
                </a:cubicBezTo>
                <a:cubicBezTo>
                  <a:pt x="1263" y="5399"/>
                  <a:pt x="613" y="5519"/>
                  <a:pt x="0" y="5752"/>
                </a:cubicBezTo>
                <a:lnTo>
                  <a:pt x="1919" y="0"/>
                </a:lnTo>
                <a:cubicBezTo>
                  <a:pt x="7883" y="0"/>
                  <a:pt x="12718" y="4835"/>
                  <a:pt x="12719" y="10799"/>
                </a:cubicBezTo>
                <a:lnTo>
                  <a:pt x="12719" y="10800"/>
                </a:lnTo>
                <a:lnTo>
                  <a:pt x="15419" y="10800"/>
                </a:lnTo>
                <a:lnTo>
                  <a:pt x="10019" y="16200"/>
                </a:lnTo>
                <a:lnTo>
                  <a:pt x="4619" y="10800"/>
                </a:lnTo>
                <a:lnTo>
                  <a:pt x="7319" y="10800"/>
                </a:lnTo>
                <a:close/>
              </a:path>
            </a:pathLst>
          </a:custGeom>
          <a:solidFill>
            <a:sysClr val="window" lastClr="FFFFFF">
              <a:lumMod val="85000"/>
            </a:sysClr>
          </a:solidFill>
          <a:ln w="9525" cap="flat" cmpd="sng" algn="ctr">
            <a:noFill/>
            <a:prstDash val="solid"/>
            <a:headEnd/>
            <a:tailEnd/>
          </a:ln>
          <a:effectLst/>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pitchFamily="34" charset="0"/>
              <a:ea typeface="맑은 고딕"/>
              <a:cs typeface="Arial" pitchFamily="34" charset="0"/>
            </a:endParaRPr>
          </a:p>
        </p:txBody>
      </p:sp>
      <p:sp>
        <p:nvSpPr>
          <p:cNvPr id="182" name="AutoShape 42"/>
          <p:cNvSpPr>
            <a:spLocks noChangeArrowheads="1"/>
          </p:cNvSpPr>
          <p:nvPr/>
        </p:nvSpPr>
        <p:spPr bwMode="auto">
          <a:xfrm rot="6357578" flipH="1" flipV="1">
            <a:off x="5378554" y="1327352"/>
            <a:ext cx="371282" cy="373815"/>
          </a:xfrm>
          <a:custGeom>
            <a:avLst/>
            <a:gdLst>
              <a:gd name="G0" fmla="+- 0 0 0"/>
              <a:gd name="G1" fmla="+- -7261746 0 0"/>
              <a:gd name="G2" fmla="+- 0 0 -7261746"/>
              <a:gd name="G3" fmla="+- 10800 0 0"/>
              <a:gd name="G4" fmla="+- 0 0 0"/>
              <a:gd name="T0" fmla="*/ 360 256 1"/>
              <a:gd name="T1" fmla="*/ 0 256 1"/>
              <a:gd name="G5" fmla="+- G2 T0 T1"/>
              <a:gd name="G6" fmla="?: G2 G2 G5"/>
              <a:gd name="G7" fmla="+- 0 0 G6"/>
              <a:gd name="G8" fmla="+- 5400 0 0"/>
              <a:gd name="G9" fmla="+- 0 0 -7261746"/>
              <a:gd name="G10" fmla="+- 5400 0 2700"/>
              <a:gd name="G11" fmla="cos G10 0"/>
              <a:gd name="G12" fmla="sin G10 0"/>
              <a:gd name="G13" fmla="cos 13500 0"/>
              <a:gd name="G14" fmla="sin 13500 0"/>
              <a:gd name="G15" fmla="+- G11 10800 0"/>
              <a:gd name="G16" fmla="+- G12 10800 0"/>
              <a:gd name="G17" fmla="+- G13 10800 0"/>
              <a:gd name="G18" fmla="+- G14 10800 0"/>
              <a:gd name="G19" fmla="*/ 5400 1 2"/>
              <a:gd name="G20" fmla="+- G19 5400 0"/>
              <a:gd name="G21" fmla="cos G20 0"/>
              <a:gd name="G22" fmla="sin G20 0"/>
              <a:gd name="G23" fmla="+- G21 10800 0"/>
              <a:gd name="G24" fmla="+- G12 G23 G22"/>
              <a:gd name="G25" fmla="+- G22 G23 G11"/>
              <a:gd name="G26" fmla="cos 10800 0"/>
              <a:gd name="G27" fmla="sin 10800 0"/>
              <a:gd name="G28" fmla="cos 5400 0"/>
              <a:gd name="G29" fmla="sin 5400 0"/>
              <a:gd name="G30" fmla="+- G26 10800 0"/>
              <a:gd name="G31" fmla="+- G27 10800 0"/>
              <a:gd name="G32" fmla="+- G28 10800 0"/>
              <a:gd name="G33" fmla="+- G29 10800 0"/>
              <a:gd name="G34" fmla="+- G19 5400 0"/>
              <a:gd name="G35" fmla="cos G34 -7261746"/>
              <a:gd name="G36" fmla="sin G34 -7261746"/>
              <a:gd name="G37" fmla="+/ -7261746 0 2"/>
              <a:gd name="T2" fmla="*/ 180 256 1"/>
              <a:gd name="T3" fmla="*/ 0 256 1"/>
              <a:gd name="G38" fmla="+- G37 T2 T3"/>
              <a:gd name="G39" fmla="?: G2 G37 G38"/>
              <a:gd name="G40" fmla="cos 10800 G39"/>
              <a:gd name="G41" fmla="sin 10800 G39"/>
              <a:gd name="G42" fmla="cos 5400 G39"/>
              <a:gd name="G43" fmla="sin 5400 G39"/>
              <a:gd name="G44" fmla="+- G40 10800 0"/>
              <a:gd name="G45" fmla="+- G41 10800 0"/>
              <a:gd name="G46" fmla="+- G42 10800 0"/>
              <a:gd name="G47" fmla="+- G43 10800 0"/>
              <a:gd name="G48" fmla="+- G35 10800 0"/>
              <a:gd name="G49" fmla="+- G36 10800 0"/>
              <a:gd name="T4" fmla="*/ 16932 w 21600"/>
              <a:gd name="T5" fmla="*/ 1909 h 21600"/>
              <a:gd name="T6" fmla="*/ 7922 w 21600"/>
              <a:gd name="T7" fmla="*/ 3228 h 21600"/>
              <a:gd name="T8" fmla="*/ 13866 w 21600"/>
              <a:gd name="T9" fmla="*/ 6354 h 21600"/>
              <a:gd name="T10" fmla="*/ 24300 w 21600"/>
              <a:gd name="T11" fmla="*/ 10800 h 21600"/>
              <a:gd name="T12" fmla="*/ 18900 w 21600"/>
              <a:gd name="T13" fmla="*/ 16200 h 21600"/>
              <a:gd name="T14" fmla="*/ 13500 w 21600"/>
              <a:gd name="T15" fmla="*/ 10800 h 21600"/>
              <a:gd name="T16" fmla="*/ 3163 w 21600"/>
              <a:gd name="T17" fmla="*/ 3163 h 21600"/>
              <a:gd name="T18" fmla="*/ 18437 w 21600"/>
              <a:gd name="T19" fmla="*/ 18437 h 21600"/>
              <a:gd name="connsiteX0" fmla="*/ 7319 w 15419"/>
              <a:gd name="connsiteY0" fmla="*/ 10800 h 16200"/>
              <a:gd name="connsiteX1" fmla="*/ 1919 w 15419"/>
              <a:gd name="connsiteY1" fmla="*/ 5400 h 16200"/>
              <a:gd name="connsiteX2" fmla="*/ 0 w 15419"/>
              <a:gd name="connsiteY2" fmla="*/ 5752 h 16200"/>
              <a:gd name="connsiteX3" fmla="*/ 1919 w 15419"/>
              <a:gd name="connsiteY3" fmla="*/ 0 h 16200"/>
              <a:gd name="connsiteX4" fmla="*/ 12719 w 15419"/>
              <a:gd name="connsiteY4" fmla="*/ 10799 h 16200"/>
              <a:gd name="connsiteX5" fmla="*/ 12719 w 15419"/>
              <a:gd name="connsiteY5" fmla="*/ 10800 h 16200"/>
              <a:gd name="connsiteX6" fmla="*/ 15419 w 15419"/>
              <a:gd name="connsiteY6" fmla="*/ 10800 h 16200"/>
              <a:gd name="connsiteX7" fmla="*/ 10019 w 15419"/>
              <a:gd name="connsiteY7" fmla="*/ 16200 h 16200"/>
              <a:gd name="connsiteX8" fmla="*/ 4619 w 15419"/>
              <a:gd name="connsiteY8" fmla="*/ 10800 h 16200"/>
              <a:gd name="connsiteX9" fmla="*/ 7319 w 15419"/>
              <a:gd name="connsiteY9" fmla="*/ 10800 h 1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19" h="16200">
                <a:moveTo>
                  <a:pt x="7319" y="10800"/>
                </a:moveTo>
                <a:cubicBezTo>
                  <a:pt x="7319" y="7817"/>
                  <a:pt x="4901" y="5400"/>
                  <a:pt x="1919" y="5400"/>
                </a:cubicBezTo>
                <a:cubicBezTo>
                  <a:pt x="1263" y="5399"/>
                  <a:pt x="613" y="5519"/>
                  <a:pt x="0" y="5752"/>
                </a:cubicBezTo>
                <a:lnTo>
                  <a:pt x="1919" y="0"/>
                </a:lnTo>
                <a:cubicBezTo>
                  <a:pt x="7883" y="0"/>
                  <a:pt x="12718" y="4835"/>
                  <a:pt x="12719" y="10799"/>
                </a:cubicBezTo>
                <a:lnTo>
                  <a:pt x="12719" y="10800"/>
                </a:lnTo>
                <a:lnTo>
                  <a:pt x="15419" y="10800"/>
                </a:lnTo>
                <a:lnTo>
                  <a:pt x="10019" y="16200"/>
                </a:lnTo>
                <a:lnTo>
                  <a:pt x="4619" y="10800"/>
                </a:lnTo>
                <a:lnTo>
                  <a:pt x="7319" y="10800"/>
                </a:lnTo>
                <a:close/>
              </a:path>
            </a:pathLst>
          </a:custGeom>
          <a:solidFill>
            <a:sysClr val="window" lastClr="FFFFFF">
              <a:lumMod val="85000"/>
            </a:sysClr>
          </a:solidFill>
          <a:ln w="9525" cap="flat" cmpd="sng" algn="ctr">
            <a:noFill/>
            <a:prstDash val="solid"/>
            <a:headEnd/>
            <a:tailEnd/>
          </a:ln>
          <a:effectLst/>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pitchFamily="34" charset="0"/>
              <a:ea typeface="맑은 고딕"/>
              <a:cs typeface="Arial" pitchFamily="34" charset="0"/>
            </a:endParaRPr>
          </a:p>
        </p:txBody>
      </p:sp>
      <p:sp>
        <p:nvSpPr>
          <p:cNvPr id="185" name="TextBox 184"/>
          <p:cNvSpPr txBox="1"/>
          <p:nvPr/>
        </p:nvSpPr>
        <p:spPr>
          <a:xfrm>
            <a:off x="1601961" y="1593766"/>
            <a:ext cx="708356" cy="523216"/>
          </a:xfrm>
          <a:prstGeom prst="rect">
            <a:avLst/>
          </a:prstGeom>
          <a:noFill/>
        </p:spPr>
        <p:txBody>
          <a:bodyPr wrap="square" lIns="91436" tIns="45718" rIns="91436" bIns="45718" rtlCol="0">
            <a:spAutoFit/>
          </a:bodyPr>
          <a:lstStyle/>
          <a:p>
            <a:pPr algn="ctr"/>
            <a:r>
              <a:rPr lang="en-IN" sz="1400" dirty="0" smtClean="0"/>
              <a:t>Dec.</a:t>
            </a:r>
            <a:endParaRPr lang="en-IN" sz="1400" dirty="0"/>
          </a:p>
          <a:p>
            <a:pPr algn="ctr"/>
            <a:r>
              <a:rPr lang="en-IN" sz="1400" dirty="0" smtClean="0"/>
              <a:t>2010</a:t>
            </a:r>
            <a:endParaRPr lang="en-IN" sz="1400" dirty="0"/>
          </a:p>
        </p:txBody>
      </p:sp>
      <p:sp>
        <p:nvSpPr>
          <p:cNvPr id="186" name="TextBox 185"/>
          <p:cNvSpPr txBox="1"/>
          <p:nvPr/>
        </p:nvSpPr>
        <p:spPr>
          <a:xfrm>
            <a:off x="4378611" y="1087040"/>
            <a:ext cx="708356" cy="523216"/>
          </a:xfrm>
          <a:prstGeom prst="rect">
            <a:avLst/>
          </a:prstGeom>
          <a:noFill/>
        </p:spPr>
        <p:txBody>
          <a:bodyPr wrap="square" lIns="91436" tIns="45718" rIns="91436" bIns="45718" rtlCol="0">
            <a:spAutoFit/>
          </a:bodyPr>
          <a:lstStyle/>
          <a:p>
            <a:pPr algn="ctr"/>
            <a:r>
              <a:rPr lang="en-IN" sz="1400" dirty="0" smtClean="0"/>
              <a:t>Dec.</a:t>
            </a:r>
            <a:endParaRPr lang="en-IN" sz="1400" dirty="0"/>
          </a:p>
          <a:p>
            <a:pPr algn="ctr"/>
            <a:r>
              <a:rPr lang="en-IN" sz="1400" dirty="0" smtClean="0"/>
              <a:t>2020</a:t>
            </a:r>
            <a:endParaRPr lang="en-IN" sz="1400" dirty="0"/>
          </a:p>
        </p:txBody>
      </p:sp>
      <p:sp>
        <p:nvSpPr>
          <p:cNvPr id="187" name="TextBox 186"/>
          <p:cNvSpPr txBox="1"/>
          <p:nvPr/>
        </p:nvSpPr>
        <p:spPr>
          <a:xfrm>
            <a:off x="5940221" y="755883"/>
            <a:ext cx="708356" cy="523216"/>
          </a:xfrm>
          <a:prstGeom prst="rect">
            <a:avLst/>
          </a:prstGeom>
          <a:noFill/>
        </p:spPr>
        <p:txBody>
          <a:bodyPr wrap="square" lIns="91436" tIns="45718" rIns="91436" bIns="45718" rtlCol="0">
            <a:spAutoFit/>
          </a:bodyPr>
          <a:lstStyle/>
          <a:p>
            <a:pPr algn="ctr"/>
            <a:r>
              <a:rPr lang="en-IN" sz="1400" dirty="0" smtClean="0"/>
              <a:t>June</a:t>
            </a:r>
          </a:p>
          <a:p>
            <a:pPr algn="ctr"/>
            <a:r>
              <a:rPr lang="en-IN" sz="1400" dirty="0" smtClean="0"/>
              <a:t>2021</a:t>
            </a:r>
            <a:endParaRPr lang="en-IN" sz="1400" dirty="0"/>
          </a:p>
        </p:txBody>
      </p:sp>
      <p:sp>
        <p:nvSpPr>
          <p:cNvPr id="189" name="TextBox 188"/>
          <p:cNvSpPr txBox="1"/>
          <p:nvPr/>
        </p:nvSpPr>
        <p:spPr>
          <a:xfrm>
            <a:off x="1213627" y="3986709"/>
            <a:ext cx="1553130" cy="261610"/>
          </a:xfrm>
          <a:prstGeom prst="rect">
            <a:avLst/>
          </a:prstGeom>
          <a:noFill/>
        </p:spPr>
        <p:txBody>
          <a:bodyPr wrap="square" rtlCol="0">
            <a:spAutoFit/>
          </a:bodyPr>
          <a:lstStyle/>
          <a:p>
            <a:pPr algn="ctr">
              <a:defRPr/>
            </a:pPr>
            <a:r>
              <a:rPr lang="en-IN" sz="1100" dirty="0" smtClean="0">
                <a:solidFill>
                  <a:prstClr val="white"/>
                </a:solidFill>
                <a:latin typeface="Arial" pitchFamily="34" charset="0"/>
                <a:cs typeface="Arial" pitchFamily="34" charset="0"/>
              </a:rPr>
              <a:t>67.56</a:t>
            </a:r>
            <a:endParaRPr lang="en-US" sz="1100" dirty="0">
              <a:solidFill>
                <a:prstClr val="white"/>
              </a:solidFill>
              <a:latin typeface="Arial" pitchFamily="34" charset="0"/>
              <a:cs typeface="Arial" pitchFamily="34" charset="0"/>
            </a:endParaRPr>
          </a:p>
        </p:txBody>
      </p:sp>
      <p:sp>
        <p:nvSpPr>
          <p:cNvPr id="190" name="TextBox 189"/>
          <p:cNvSpPr txBox="1"/>
          <p:nvPr/>
        </p:nvSpPr>
        <p:spPr>
          <a:xfrm>
            <a:off x="2540416" y="4007830"/>
            <a:ext cx="1599607" cy="261610"/>
          </a:xfrm>
          <a:prstGeom prst="rect">
            <a:avLst/>
          </a:prstGeom>
          <a:noFill/>
        </p:spPr>
        <p:txBody>
          <a:bodyPr wrap="square" rtlCol="0">
            <a:spAutoFit/>
          </a:bodyPr>
          <a:lstStyle/>
          <a:p>
            <a:pPr algn="ctr">
              <a:defRPr/>
            </a:pPr>
            <a:r>
              <a:rPr lang="en-IN" sz="1100" dirty="0" smtClean="0">
                <a:solidFill>
                  <a:prstClr val="white"/>
                </a:solidFill>
                <a:latin typeface="Arial" pitchFamily="34" charset="0"/>
                <a:cs typeface="Arial" pitchFamily="34" charset="0"/>
              </a:rPr>
              <a:t>119.30</a:t>
            </a:r>
            <a:endParaRPr lang="en-US" sz="1100" dirty="0">
              <a:solidFill>
                <a:prstClr val="white"/>
              </a:solidFill>
              <a:latin typeface="Arial" pitchFamily="34" charset="0"/>
              <a:cs typeface="Arial" pitchFamily="34" charset="0"/>
            </a:endParaRPr>
          </a:p>
        </p:txBody>
      </p:sp>
      <p:sp>
        <p:nvSpPr>
          <p:cNvPr id="192" name="TextBox 191"/>
          <p:cNvSpPr txBox="1"/>
          <p:nvPr/>
        </p:nvSpPr>
        <p:spPr>
          <a:xfrm>
            <a:off x="3903528" y="3983673"/>
            <a:ext cx="1591563" cy="261610"/>
          </a:xfrm>
          <a:prstGeom prst="rect">
            <a:avLst/>
          </a:prstGeom>
          <a:noFill/>
        </p:spPr>
        <p:txBody>
          <a:bodyPr wrap="square" rtlCol="0">
            <a:spAutoFit/>
          </a:bodyPr>
          <a:lstStyle/>
          <a:p>
            <a:pPr algn="ctr" fontAlgn="auto" latinLnBrk="1">
              <a:spcBef>
                <a:spcPts val="0"/>
              </a:spcBef>
              <a:spcAft>
                <a:spcPts val="0"/>
              </a:spcAft>
            </a:pPr>
            <a:r>
              <a:rPr lang="en-US" altLang="ko-KR" sz="1100" dirty="0" smtClean="0">
                <a:solidFill>
                  <a:prstClr val="white"/>
                </a:solidFill>
                <a:latin typeface="Arial" pitchFamily="34" charset="0"/>
                <a:cs typeface="Arial" pitchFamily="34" charset="0"/>
              </a:rPr>
              <a:t>227.51</a:t>
            </a:r>
            <a:endParaRPr lang="en-US" altLang="ko-KR" sz="1100" dirty="0">
              <a:solidFill>
                <a:prstClr val="white"/>
              </a:solidFill>
              <a:latin typeface="Arial" pitchFamily="34" charset="0"/>
              <a:cs typeface="Arial" pitchFamily="34" charset="0"/>
            </a:endParaRPr>
          </a:p>
        </p:txBody>
      </p:sp>
      <p:sp>
        <p:nvSpPr>
          <p:cNvPr id="193" name="TextBox 192"/>
          <p:cNvSpPr txBox="1"/>
          <p:nvPr/>
        </p:nvSpPr>
        <p:spPr>
          <a:xfrm>
            <a:off x="457200" y="4549975"/>
            <a:ext cx="7574345" cy="311621"/>
          </a:xfrm>
          <a:prstGeom prst="rect">
            <a:avLst/>
          </a:prstGeom>
          <a:noFill/>
        </p:spPr>
        <p:txBody>
          <a:bodyPr wrap="square" lIns="91436" tIns="45718" rIns="91436" bIns="45718">
            <a:spAutoFit/>
          </a:bodyPr>
          <a:lstStyle/>
          <a:p>
            <a:pPr algn="ctr" eaLnBrk="1" hangingPunct="1"/>
            <a:r>
              <a:rPr lang="en-US" altLang="en-US" sz="1400" dirty="0"/>
              <a:t>Custody </a:t>
            </a:r>
            <a:r>
              <a:rPr lang="en-US" altLang="en-US" sz="1400" dirty="0" smtClean="0"/>
              <a:t>Value </a:t>
            </a:r>
            <a:r>
              <a:rPr lang="en-US" altLang="en-US" sz="1400" dirty="0" smtClean="0"/>
              <a:t>in ₹Lakh Crore  </a:t>
            </a:r>
            <a:r>
              <a:rPr lang="en-US" altLang="en-US" sz="1400" dirty="0"/>
              <a:t>- Total Value Of All Assets Held In All NSDL Demat Accounts</a:t>
            </a:r>
          </a:p>
        </p:txBody>
      </p:sp>
      <p:sp>
        <p:nvSpPr>
          <p:cNvPr id="78" name="Oval 29"/>
          <p:cNvSpPr>
            <a:spLocks noChangeArrowheads="1"/>
          </p:cNvSpPr>
          <p:nvPr/>
        </p:nvSpPr>
        <p:spPr bwMode="auto">
          <a:xfrm>
            <a:off x="1148694" y="3411960"/>
            <a:ext cx="1486337" cy="512856"/>
          </a:xfrm>
          <a:prstGeom prst="ellipse">
            <a:avLst/>
          </a:prstGeom>
          <a:gradFill rotWithShape="1">
            <a:gsLst>
              <a:gs pos="0">
                <a:sysClr val="windowText" lastClr="000000">
                  <a:alpha val="50000"/>
                </a:sysClr>
              </a:gs>
              <a:gs pos="100000">
                <a:sysClr val="window" lastClr="FFFFFF">
                  <a:alpha val="0"/>
                </a:sysClr>
              </a:gs>
            </a:gsLst>
            <a:path path="shape">
              <a:fillToRect l="50000" t="50000" r="50000" b="50000"/>
            </a:path>
          </a:gradFill>
          <a:ln w="9525">
            <a:noFill/>
            <a:round/>
            <a:headEnd/>
            <a:tailEnd/>
          </a:ln>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pitchFamily="34" charset="0"/>
              <a:cs typeface="Arial" pitchFamily="34" charset="0"/>
            </a:endParaRPr>
          </a:p>
        </p:txBody>
      </p:sp>
      <p:sp>
        <p:nvSpPr>
          <p:cNvPr id="79" name="AutoShape 31"/>
          <p:cNvSpPr>
            <a:spLocks noChangeArrowheads="1"/>
          </p:cNvSpPr>
          <p:nvPr/>
        </p:nvSpPr>
        <p:spPr bwMode="auto">
          <a:xfrm>
            <a:off x="1665497" y="3323056"/>
            <a:ext cx="638769" cy="400853"/>
          </a:xfrm>
          <a:prstGeom prst="can">
            <a:avLst>
              <a:gd name="adj" fmla="val 50000"/>
            </a:avLst>
          </a:prstGeom>
          <a:gradFill rotWithShape="1">
            <a:gsLst>
              <a:gs pos="0">
                <a:srgbClr val="DDDDDD"/>
              </a:gs>
              <a:gs pos="100000">
                <a:srgbClr val="666666"/>
              </a:gs>
            </a:gsLst>
            <a:lin ang="0" scaled="1"/>
          </a:gradFill>
          <a:ln w="9525">
            <a:noFill/>
            <a:round/>
            <a:headEnd/>
            <a:tailEnd/>
          </a:ln>
        </p:spPr>
        <p:txBody>
          <a:bodyPr wrap="none" anchor="ct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80" name="AutoShape 31"/>
          <p:cNvSpPr>
            <a:spLocks noChangeArrowheads="1"/>
          </p:cNvSpPr>
          <p:nvPr/>
        </p:nvSpPr>
        <p:spPr bwMode="auto">
          <a:xfrm>
            <a:off x="1666910" y="3047469"/>
            <a:ext cx="638770" cy="400853"/>
          </a:xfrm>
          <a:prstGeom prst="can">
            <a:avLst>
              <a:gd name="adj" fmla="val 50000"/>
            </a:avLst>
          </a:prstGeom>
          <a:gradFill rotWithShape="1">
            <a:gsLst>
              <a:gs pos="0">
                <a:srgbClr val="DDDDDD"/>
              </a:gs>
              <a:gs pos="100000">
                <a:srgbClr val="666666"/>
              </a:gs>
            </a:gsLst>
            <a:lin ang="0" scaled="1"/>
          </a:gradFill>
          <a:ln w="9525">
            <a:noFill/>
            <a:round/>
            <a:headEnd/>
            <a:tailEnd/>
          </a:ln>
        </p:spPr>
        <p:txBody>
          <a:bodyPr wrap="none" anchor="ct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81" name="AutoShape 31"/>
          <p:cNvSpPr>
            <a:spLocks noChangeArrowheads="1"/>
          </p:cNvSpPr>
          <p:nvPr/>
        </p:nvSpPr>
        <p:spPr bwMode="auto">
          <a:xfrm>
            <a:off x="1666906" y="2771882"/>
            <a:ext cx="638770" cy="400853"/>
          </a:xfrm>
          <a:prstGeom prst="can">
            <a:avLst>
              <a:gd name="adj" fmla="val 50000"/>
            </a:avLst>
          </a:prstGeom>
          <a:gradFill rotWithShape="1">
            <a:gsLst>
              <a:gs pos="0">
                <a:srgbClr val="DDDDDD"/>
              </a:gs>
              <a:gs pos="100000">
                <a:srgbClr val="666666"/>
              </a:gs>
            </a:gsLst>
            <a:lin ang="0" scaled="1"/>
          </a:gradFill>
          <a:ln w="9525">
            <a:noFill/>
            <a:round/>
            <a:headEnd/>
            <a:tailEnd/>
          </a:ln>
        </p:spPr>
        <p:txBody>
          <a:bodyPr wrap="none" anchor="ct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82" name="Oval 29"/>
          <p:cNvSpPr>
            <a:spLocks noChangeArrowheads="1"/>
          </p:cNvSpPr>
          <p:nvPr/>
        </p:nvSpPr>
        <p:spPr bwMode="auto">
          <a:xfrm>
            <a:off x="2623347" y="3385021"/>
            <a:ext cx="1486337" cy="512856"/>
          </a:xfrm>
          <a:prstGeom prst="ellipse">
            <a:avLst/>
          </a:prstGeom>
          <a:gradFill rotWithShape="1">
            <a:gsLst>
              <a:gs pos="0">
                <a:sysClr val="windowText" lastClr="000000">
                  <a:alpha val="50000"/>
                </a:sysClr>
              </a:gs>
              <a:gs pos="100000">
                <a:sysClr val="window" lastClr="FFFFFF">
                  <a:alpha val="0"/>
                </a:sysClr>
              </a:gs>
            </a:gsLst>
            <a:path path="shape">
              <a:fillToRect l="50000" t="50000" r="50000" b="50000"/>
            </a:path>
          </a:gradFill>
          <a:ln w="9525">
            <a:noFill/>
            <a:round/>
            <a:headEnd/>
            <a:tailEnd/>
          </a:ln>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pitchFamily="34" charset="0"/>
              <a:cs typeface="Arial" pitchFamily="34" charset="0"/>
            </a:endParaRPr>
          </a:p>
        </p:txBody>
      </p:sp>
      <p:sp>
        <p:nvSpPr>
          <p:cNvPr id="83" name="AutoShape 31"/>
          <p:cNvSpPr>
            <a:spLocks noChangeArrowheads="1"/>
          </p:cNvSpPr>
          <p:nvPr/>
        </p:nvSpPr>
        <p:spPr bwMode="auto">
          <a:xfrm>
            <a:off x="3035448" y="3296117"/>
            <a:ext cx="638769" cy="400853"/>
          </a:xfrm>
          <a:prstGeom prst="can">
            <a:avLst>
              <a:gd name="adj" fmla="val 50000"/>
            </a:avLst>
          </a:prstGeom>
          <a:gradFill rotWithShape="1">
            <a:gsLst>
              <a:gs pos="0">
                <a:srgbClr val="DDDDDD"/>
              </a:gs>
              <a:gs pos="100000">
                <a:srgbClr val="666666"/>
              </a:gs>
            </a:gsLst>
            <a:lin ang="0" scaled="1"/>
          </a:gradFill>
          <a:ln w="9525">
            <a:noFill/>
            <a:round/>
            <a:headEnd/>
            <a:tailEnd/>
          </a:ln>
        </p:spPr>
        <p:txBody>
          <a:bodyPr wrap="none" anchor="ct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84" name="AutoShape 31"/>
          <p:cNvSpPr>
            <a:spLocks noChangeArrowheads="1"/>
          </p:cNvSpPr>
          <p:nvPr/>
        </p:nvSpPr>
        <p:spPr bwMode="auto">
          <a:xfrm>
            <a:off x="3036861" y="3020530"/>
            <a:ext cx="638770" cy="400853"/>
          </a:xfrm>
          <a:prstGeom prst="can">
            <a:avLst>
              <a:gd name="adj" fmla="val 50000"/>
            </a:avLst>
          </a:prstGeom>
          <a:gradFill rotWithShape="1">
            <a:gsLst>
              <a:gs pos="0">
                <a:srgbClr val="DDDDDD"/>
              </a:gs>
              <a:gs pos="100000">
                <a:srgbClr val="666666"/>
              </a:gs>
            </a:gsLst>
            <a:lin ang="0" scaled="1"/>
          </a:gradFill>
          <a:ln w="9525">
            <a:noFill/>
            <a:round/>
            <a:headEnd/>
            <a:tailEnd/>
          </a:ln>
        </p:spPr>
        <p:txBody>
          <a:bodyPr wrap="none" anchor="ct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85" name="AutoShape 31"/>
          <p:cNvSpPr>
            <a:spLocks noChangeArrowheads="1"/>
          </p:cNvSpPr>
          <p:nvPr/>
        </p:nvSpPr>
        <p:spPr bwMode="auto">
          <a:xfrm>
            <a:off x="3036857" y="2744943"/>
            <a:ext cx="638770" cy="400853"/>
          </a:xfrm>
          <a:prstGeom prst="can">
            <a:avLst>
              <a:gd name="adj" fmla="val 50000"/>
            </a:avLst>
          </a:prstGeom>
          <a:gradFill rotWithShape="1">
            <a:gsLst>
              <a:gs pos="0">
                <a:srgbClr val="DDDDDD"/>
              </a:gs>
              <a:gs pos="100000">
                <a:srgbClr val="666666"/>
              </a:gs>
            </a:gsLst>
            <a:lin ang="0" scaled="1"/>
          </a:gradFill>
          <a:ln w="9525">
            <a:noFill/>
            <a:round/>
            <a:headEnd/>
            <a:tailEnd/>
          </a:ln>
        </p:spPr>
        <p:txBody>
          <a:bodyPr wrap="none" anchor="ct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90" name="Oval 29"/>
          <p:cNvSpPr>
            <a:spLocks noChangeArrowheads="1"/>
          </p:cNvSpPr>
          <p:nvPr/>
        </p:nvSpPr>
        <p:spPr bwMode="auto">
          <a:xfrm>
            <a:off x="4008754" y="3336545"/>
            <a:ext cx="1486337" cy="512856"/>
          </a:xfrm>
          <a:prstGeom prst="ellipse">
            <a:avLst/>
          </a:prstGeom>
          <a:gradFill rotWithShape="1">
            <a:gsLst>
              <a:gs pos="0">
                <a:sysClr val="windowText" lastClr="000000">
                  <a:alpha val="50000"/>
                </a:sysClr>
              </a:gs>
              <a:gs pos="100000">
                <a:sysClr val="window" lastClr="FFFFFF">
                  <a:alpha val="0"/>
                </a:sysClr>
              </a:gs>
            </a:gsLst>
            <a:path path="shape">
              <a:fillToRect l="50000" t="50000" r="50000" b="50000"/>
            </a:path>
          </a:gradFill>
          <a:ln w="9525">
            <a:noFill/>
            <a:round/>
            <a:headEnd/>
            <a:tailEnd/>
          </a:ln>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pitchFamily="34" charset="0"/>
              <a:cs typeface="Arial" pitchFamily="34" charset="0"/>
            </a:endParaRPr>
          </a:p>
        </p:txBody>
      </p:sp>
      <p:sp>
        <p:nvSpPr>
          <p:cNvPr id="91" name="AutoShape 31"/>
          <p:cNvSpPr>
            <a:spLocks noChangeArrowheads="1"/>
          </p:cNvSpPr>
          <p:nvPr/>
        </p:nvSpPr>
        <p:spPr bwMode="auto">
          <a:xfrm>
            <a:off x="4420855" y="3247641"/>
            <a:ext cx="638769" cy="400853"/>
          </a:xfrm>
          <a:prstGeom prst="can">
            <a:avLst>
              <a:gd name="adj" fmla="val 50000"/>
            </a:avLst>
          </a:prstGeom>
          <a:gradFill rotWithShape="1">
            <a:gsLst>
              <a:gs pos="0">
                <a:srgbClr val="DDDDDD"/>
              </a:gs>
              <a:gs pos="100000">
                <a:srgbClr val="666666"/>
              </a:gs>
            </a:gsLst>
            <a:lin ang="0" scaled="1"/>
          </a:gradFill>
          <a:ln w="9525">
            <a:noFill/>
            <a:round/>
            <a:headEnd/>
            <a:tailEnd/>
          </a:ln>
        </p:spPr>
        <p:txBody>
          <a:bodyPr wrap="none" anchor="ct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92" name="AutoShape 31"/>
          <p:cNvSpPr>
            <a:spLocks noChangeArrowheads="1"/>
          </p:cNvSpPr>
          <p:nvPr/>
        </p:nvSpPr>
        <p:spPr bwMode="auto">
          <a:xfrm>
            <a:off x="4422268" y="2972054"/>
            <a:ext cx="638770" cy="400853"/>
          </a:xfrm>
          <a:prstGeom prst="can">
            <a:avLst>
              <a:gd name="adj" fmla="val 50000"/>
            </a:avLst>
          </a:prstGeom>
          <a:gradFill rotWithShape="1">
            <a:gsLst>
              <a:gs pos="0">
                <a:srgbClr val="DDDDDD"/>
              </a:gs>
              <a:gs pos="100000">
                <a:srgbClr val="666666"/>
              </a:gs>
            </a:gsLst>
            <a:lin ang="0" scaled="1"/>
          </a:gradFill>
          <a:ln w="9525">
            <a:noFill/>
            <a:round/>
            <a:headEnd/>
            <a:tailEnd/>
          </a:ln>
        </p:spPr>
        <p:txBody>
          <a:bodyPr wrap="none" anchor="ct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100" name="AutoShape 31"/>
          <p:cNvSpPr>
            <a:spLocks noChangeArrowheads="1"/>
          </p:cNvSpPr>
          <p:nvPr/>
        </p:nvSpPr>
        <p:spPr bwMode="auto">
          <a:xfrm>
            <a:off x="4422264" y="2696467"/>
            <a:ext cx="638770" cy="400853"/>
          </a:xfrm>
          <a:prstGeom prst="can">
            <a:avLst>
              <a:gd name="adj" fmla="val 50000"/>
            </a:avLst>
          </a:prstGeom>
          <a:gradFill rotWithShape="1">
            <a:gsLst>
              <a:gs pos="0">
                <a:srgbClr val="DDDDDD"/>
              </a:gs>
              <a:gs pos="100000">
                <a:srgbClr val="666666"/>
              </a:gs>
            </a:gsLst>
            <a:lin ang="0" scaled="1"/>
          </a:gradFill>
          <a:ln w="9525">
            <a:noFill/>
            <a:round/>
            <a:headEnd/>
            <a:tailEnd/>
          </a:ln>
        </p:spPr>
        <p:txBody>
          <a:bodyPr wrap="none" anchor="ct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115" name="AutoShape 31"/>
          <p:cNvSpPr>
            <a:spLocks noChangeArrowheads="1"/>
          </p:cNvSpPr>
          <p:nvPr/>
        </p:nvSpPr>
        <p:spPr bwMode="auto">
          <a:xfrm>
            <a:off x="1670807" y="2523429"/>
            <a:ext cx="638770" cy="400853"/>
          </a:xfrm>
          <a:prstGeom prst="can">
            <a:avLst>
              <a:gd name="adj" fmla="val 50000"/>
            </a:avLst>
          </a:prstGeom>
          <a:gradFill rotWithShape="1">
            <a:gsLst>
              <a:gs pos="0">
                <a:srgbClr val="DDDDDD"/>
              </a:gs>
              <a:gs pos="100000">
                <a:srgbClr val="666666"/>
              </a:gs>
            </a:gsLst>
            <a:lin ang="0" scaled="1"/>
          </a:gradFill>
          <a:ln w="9525">
            <a:noFill/>
            <a:round/>
            <a:headEnd/>
            <a:tailEnd/>
          </a:ln>
        </p:spPr>
        <p:txBody>
          <a:bodyPr wrap="none" anchor="ct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116" name="AutoShape 31"/>
          <p:cNvSpPr>
            <a:spLocks noChangeArrowheads="1"/>
          </p:cNvSpPr>
          <p:nvPr/>
        </p:nvSpPr>
        <p:spPr bwMode="auto">
          <a:xfrm>
            <a:off x="1670807" y="2249941"/>
            <a:ext cx="638770" cy="400853"/>
          </a:xfrm>
          <a:prstGeom prst="can">
            <a:avLst>
              <a:gd name="adj" fmla="val 50000"/>
            </a:avLst>
          </a:prstGeom>
          <a:gradFill rotWithShape="1">
            <a:gsLst>
              <a:gs pos="0">
                <a:srgbClr val="DDDDDD"/>
              </a:gs>
              <a:gs pos="100000">
                <a:srgbClr val="666666"/>
              </a:gs>
            </a:gsLst>
            <a:lin ang="0" scaled="1"/>
          </a:gradFill>
          <a:ln w="9525">
            <a:noFill/>
            <a:round/>
            <a:headEnd/>
            <a:tailEnd/>
          </a:ln>
        </p:spPr>
        <p:txBody>
          <a:bodyPr wrap="none" anchor="ct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117" name="AutoShape 31"/>
          <p:cNvSpPr>
            <a:spLocks noChangeArrowheads="1"/>
          </p:cNvSpPr>
          <p:nvPr/>
        </p:nvSpPr>
        <p:spPr bwMode="auto">
          <a:xfrm>
            <a:off x="3035167" y="2495915"/>
            <a:ext cx="638770" cy="400853"/>
          </a:xfrm>
          <a:prstGeom prst="can">
            <a:avLst>
              <a:gd name="adj" fmla="val 50000"/>
            </a:avLst>
          </a:prstGeom>
          <a:gradFill rotWithShape="1">
            <a:gsLst>
              <a:gs pos="0">
                <a:srgbClr val="DDDDDD"/>
              </a:gs>
              <a:gs pos="100000">
                <a:srgbClr val="666666"/>
              </a:gs>
            </a:gsLst>
            <a:lin ang="0" scaled="1"/>
          </a:gradFill>
          <a:ln w="9525">
            <a:noFill/>
            <a:round/>
            <a:headEnd/>
            <a:tailEnd/>
          </a:ln>
        </p:spPr>
        <p:txBody>
          <a:bodyPr wrap="none" anchor="ct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127" name="AutoShape 31"/>
          <p:cNvSpPr>
            <a:spLocks noChangeArrowheads="1"/>
          </p:cNvSpPr>
          <p:nvPr/>
        </p:nvSpPr>
        <p:spPr bwMode="auto">
          <a:xfrm>
            <a:off x="3039237" y="2247462"/>
            <a:ext cx="638770" cy="400853"/>
          </a:xfrm>
          <a:prstGeom prst="can">
            <a:avLst>
              <a:gd name="adj" fmla="val 50000"/>
            </a:avLst>
          </a:prstGeom>
          <a:gradFill rotWithShape="1">
            <a:gsLst>
              <a:gs pos="0">
                <a:srgbClr val="DDDDDD"/>
              </a:gs>
              <a:gs pos="100000">
                <a:srgbClr val="666666"/>
              </a:gs>
            </a:gsLst>
            <a:lin ang="0" scaled="1"/>
          </a:gradFill>
          <a:ln w="9525">
            <a:noFill/>
            <a:round/>
            <a:headEnd/>
            <a:tailEnd/>
          </a:ln>
        </p:spPr>
        <p:txBody>
          <a:bodyPr wrap="none" anchor="ct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128" name="AutoShape 31"/>
          <p:cNvSpPr>
            <a:spLocks noChangeArrowheads="1"/>
          </p:cNvSpPr>
          <p:nvPr/>
        </p:nvSpPr>
        <p:spPr bwMode="auto">
          <a:xfrm>
            <a:off x="3047130" y="2001027"/>
            <a:ext cx="638770" cy="400853"/>
          </a:xfrm>
          <a:prstGeom prst="can">
            <a:avLst>
              <a:gd name="adj" fmla="val 50000"/>
            </a:avLst>
          </a:prstGeom>
          <a:gradFill rotWithShape="1">
            <a:gsLst>
              <a:gs pos="0">
                <a:srgbClr val="DDDDDD"/>
              </a:gs>
              <a:gs pos="100000">
                <a:srgbClr val="666666"/>
              </a:gs>
            </a:gsLst>
            <a:lin ang="0" scaled="1"/>
          </a:gradFill>
          <a:ln w="9525">
            <a:noFill/>
            <a:round/>
            <a:headEnd/>
            <a:tailEnd/>
          </a:ln>
        </p:spPr>
        <p:txBody>
          <a:bodyPr wrap="none" anchor="ct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161" name="AutoShape 31"/>
          <p:cNvSpPr>
            <a:spLocks noChangeArrowheads="1"/>
          </p:cNvSpPr>
          <p:nvPr/>
        </p:nvSpPr>
        <p:spPr bwMode="auto">
          <a:xfrm>
            <a:off x="4413403" y="2453358"/>
            <a:ext cx="638770" cy="400853"/>
          </a:xfrm>
          <a:prstGeom prst="can">
            <a:avLst>
              <a:gd name="adj" fmla="val 50000"/>
            </a:avLst>
          </a:prstGeom>
          <a:gradFill rotWithShape="1">
            <a:gsLst>
              <a:gs pos="0">
                <a:srgbClr val="DDDDDD"/>
              </a:gs>
              <a:gs pos="100000">
                <a:srgbClr val="666666"/>
              </a:gs>
            </a:gsLst>
            <a:lin ang="0" scaled="1"/>
          </a:gradFill>
          <a:ln w="9525">
            <a:noFill/>
            <a:round/>
            <a:headEnd/>
            <a:tailEnd/>
          </a:ln>
        </p:spPr>
        <p:txBody>
          <a:bodyPr wrap="none" anchor="ct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162" name="AutoShape 31"/>
          <p:cNvSpPr>
            <a:spLocks noChangeArrowheads="1"/>
          </p:cNvSpPr>
          <p:nvPr/>
        </p:nvSpPr>
        <p:spPr bwMode="auto">
          <a:xfrm>
            <a:off x="4413403" y="2189167"/>
            <a:ext cx="638770" cy="400853"/>
          </a:xfrm>
          <a:prstGeom prst="can">
            <a:avLst>
              <a:gd name="adj" fmla="val 50000"/>
            </a:avLst>
          </a:prstGeom>
          <a:gradFill rotWithShape="1">
            <a:gsLst>
              <a:gs pos="0">
                <a:srgbClr val="DDDDDD"/>
              </a:gs>
              <a:gs pos="100000">
                <a:srgbClr val="666666"/>
              </a:gs>
            </a:gsLst>
            <a:lin ang="0" scaled="1"/>
          </a:gradFill>
          <a:ln w="9525">
            <a:noFill/>
            <a:round/>
            <a:headEnd/>
            <a:tailEnd/>
          </a:ln>
        </p:spPr>
        <p:txBody>
          <a:bodyPr wrap="none" anchor="ct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163" name="AutoShape 31"/>
          <p:cNvSpPr>
            <a:spLocks noChangeArrowheads="1"/>
          </p:cNvSpPr>
          <p:nvPr/>
        </p:nvSpPr>
        <p:spPr bwMode="auto">
          <a:xfrm>
            <a:off x="4422268" y="1943876"/>
            <a:ext cx="638770" cy="400853"/>
          </a:xfrm>
          <a:prstGeom prst="can">
            <a:avLst>
              <a:gd name="adj" fmla="val 50000"/>
            </a:avLst>
          </a:prstGeom>
          <a:gradFill rotWithShape="1">
            <a:gsLst>
              <a:gs pos="0">
                <a:srgbClr val="DDDDDD"/>
              </a:gs>
              <a:gs pos="100000">
                <a:srgbClr val="666666"/>
              </a:gs>
            </a:gsLst>
            <a:lin ang="0" scaled="1"/>
          </a:gradFill>
          <a:ln w="9525">
            <a:noFill/>
            <a:round/>
            <a:headEnd/>
            <a:tailEnd/>
          </a:ln>
        </p:spPr>
        <p:txBody>
          <a:bodyPr wrap="none" anchor="ct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sp>
        <p:nvSpPr>
          <p:cNvPr id="164" name="AutoShape 31"/>
          <p:cNvSpPr>
            <a:spLocks noChangeArrowheads="1"/>
          </p:cNvSpPr>
          <p:nvPr/>
        </p:nvSpPr>
        <p:spPr bwMode="auto">
          <a:xfrm>
            <a:off x="4422268" y="1692365"/>
            <a:ext cx="638770" cy="400853"/>
          </a:xfrm>
          <a:prstGeom prst="can">
            <a:avLst>
              <a:gd name="adj" fmla="val 50000"/>
            </a:avLst>
          </a:prstGeom>
          <a:gradFill rotWithShape="1">
            <a:gsLst>
              <a:gs pos="0">
                <a:srgbClr val="DDDDDD"/>
              </a:gs>
              <a:gs pos="100000">
                <a:srgbClr val="666666"/>
              </a:gs>
            </a:gsLst>
            <a:lin ang="0" scaled="1"/>
          </a:gradFill>
          <a:ln w="9525">
            <a:noFill/>
            <a:round/>
            <a:headEnd/>
            <a:tailEnd/>
          </a:ln>
        </p:spPr>
        <p:txBody>
          <a:bodyPr wrap="none" anchor="ct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grpSp>
        <p:nvGrpSpPr>
          <p:cNvPr id="4" name="Group 3"/>
          <p:cNvGrpSpPr/>
          <p:nvPr/>
        </p:nvGrpSpPr>
        <p:grpSpPr>
          <a:xfrm>
            <a:off x="6009810" y="1438388"/>
            <a:ext cx="638770" cy="2299010"/>
            <a:chOff x="6643349" y="1438388"/>
            <a:chExt cx="638770" cy="2299010"/>
          </a:xfrm>
        </p:grpSpPr>
        <p:sp>
          <p:nvSpPr>
            <p:cNvPr id="131" name="Oval 32"/>
            <p:cNvSpPr>
              <a:spLocks noChangeArrowheads="1"/>
            </p:cNvSpPr>
            <p:nvPr/>
          </p:nvSpPr>
          <p:spPr bwMode="auto">
            <a:xfrm>
              <a:off x="6644758" y="2251884"/>
              <a:ext cx="637358" cy="234323"/>
            </a:xfrm>
            <a:prstGeom prst="ellipse">
              <a:avLst/>
            </a:prstGeom>
            <a:gradFill rotWithShape="1">
              <a:gsLst>
                <a:gs pos="0">
                  <a:srgbClr val="767676">
                    <a:alpha val="0"/>
                  </a:srgbClr>
                </a:gs>
                <a:gs pos="100000">
                  <a:srgbClr val="FFFFFF"/>
                </a:gs>
              </a:gsLst>
              <a:lin ang="5400000" scaled="1"/>
            </a:gradFill>
            <a:ln w="12700" algn="ctr">
              <a:noFill/>
              <a:round/>
              <a:headEnd/>
              <a:tailEnd/>
            </a:ln>
          </p:spPr>
          <p:txBody>
            <a:bodyPr/>
            <a:lstStyle/>
            <a:p>
              <a:pPr fontAlgn="auto" latinLnBrk="1">
                <a:spcBef>
                  <a:spcPts val="0"/>
                </a:spcBef>
                <a:spcAft>
                  <a:spcPts val="0"/>
                </a:spcAft>
                <a:defRPr/>
              </a:pPr>
              <a:endParaRPr lang="ko-KR" altLang="en-US">
                <a:solidFill>
                  <a:prstClr val="black">
                    <a:lumMod val="75000"/>
                    <a:lumOff val="25000"/>
                  </a:prstClr>
                </a:solidFill>
                <a:latin typeface="Arial" pitchFamily="34" charset="0"/>
                <a:cs typeface="Arial" pitchFamily="34" charset="0"/>
              </a:endParaRPr>
            </a:p>
          </p:txBody>
        </p:sp>
        <p:grpSp>
          <p:nvGrpSpPr>
            <p:cNvPr id="3" name="Group 2"/>
            <p:cNvGrpSpPr/>
            <p:nvPr/>
          </p:nvGrpSpPr>
          <p:grpSpPr>
            <a:xfrm>
              <a:off x="6643349" y="1438388"/>
              <a:ext cx="638770" cy="2299010"/>
              <a:chOff x="6643349" y="1438388"/>
              <a:chExt cx="638770" cy="2299010"/>
            </a:xfrm>
          </p:grpSpPr>
          <p:sp>
            <p:nvSpPr>
              <p:cNvPr id="151" name="AutoShape 31"/>
              <p:cNvSpPr>
                <a:spLocks noChangeArrowheads="1"/>
              </p:cNvSpPr>
              <p:nvPr/>
            </p:nvSpPr>
            <p:spPr bwMode="auto">
              <a:xfrm>
                <a:off x="6643349" y="3336545"/>
                <a:ext cx="638770" cy="400853"/>
              </a:xfrm>
              <a:prstGeom prst="can">
                <a:avLst>
                  <a:gd name="adj" fmla="val 50000"/>
                </a:avLst>
              </a:prstGeom>
              <a:solidFill>
                <a:schemeClr val="accent2">
                  <a:lumMod val="75000"/>
                </a:schemeClr>
              </a:solidFill>
              <a:ln w="9525">
                <a:noFill/>
                <a:round/>
                <a:headEnd/>
                <a:tailEnd/>
              </a:ln>
              <a:effectLst/>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pitchFamily="34" charset="0"/>
                  <a:cs typeface="Arial" pitchFamily="34" charset="0"/>
                </a:endParaRPr>
              </a:p>
            </p:txBody>
          </p:sp>
          <p:sp>
            <p:nvSpPr>
              <p:cNvPr id="152" name="AutoShape 31"/>
              <p:cNvSpPr>
                <a:spLocks noChangeArrowheads="1"/>
              </p:cNvSpPr>
              <p:nvPr/>
            </p:nvSpPr>
            <p:spPr bwMode="auto">
              <a:xfrm>
                <a:off x="6644758" y="3065380"/>
                <a:ext cx="637358" cy="400853"/>
              </a:xfrm>
              <a:prstGeom prst="can">
                <a:avLst>
                  <a:gd name="adj" fmla="val 50000"/>
                </a:avLst>
              </a:prstGeom>
              <a:solidFill>
                <a:schemeClr val="accent2">
                  <a:lumMod val="75000"/>
                </a:schemeClr>
              </a:solidFill>
              <a:ln w="9525">
                <a:noFill/>
                <a:round/>
                <a:headEnd/>
                <a:tailEnd/>
              </a:ln>
              <a:effectLst/>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pitchFamily="34" charset="0"/>
                  <a:cs typeface="Arial" pitchFamily="34" charset="0"/>
                </a:endParaRPr>
              </a:p>
            </p:txBody>
          </p:sp>
          <p:sp>
            <p:nvSpPr>
              <p:cNvPr id="153" name="AutoShape 31"/>
              <p:cNvSpPr>
                <a:spLocks noChangeArrowheads="1"/>
              </p:cNvSpPr>
              <p:nvPr/>
            </p:nvSpPr>
            <p:spPr bwMode="auto">
              <a:xfrm>
                <a:off x="6644758" y="2794215"/>
                <a:ext cx="637358" cy="400853"/>
              </a:xfrm>
              <a:prstGeom prst="can">
                <a:avLst>
                  <a:gd name="adj" fmla="val 50000"/>
                </a:avLst>
              </a:prstGeom>
              <a:solidFill>
                <a:schemeClr val="accent2">
                  <a:lumMod val="75000"/>
                </a:schemeClr>
              </a:solidFill>
              <a:ln w="9525">
                <a:noFill/>
                <a:round/>
                <a:headEnd/>
                <a:tailEnd/>
              </a:ln>
              <a:effectLst/>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pitchFamily="34" charset="0"/>
                  <a:cs typeface="Arial" pitchFamily="34" charset="0"/>
                </a:endParaRPr>
              </a:p>
            </p:txBody>
          </p:sp>
          <p:sp>
            <p:nvSpPr>
              <p:cNvPr id="154" name="AutoShape 31"/>
              <p:cNvSpPr>
                <a:spLocks noChangeArrowheads="1"/>
              </p:cNvSpPr>
              <p:nvPr/>
            </p:nvSpPr>
            <p:spPr bwMode="auto">
              <a:xfrm>
                <a:off x="6644758" y="2523049"/>
                <a:ext cx="637358" cy="400853"/>
              </a:xfrm>
              <a:prstGeom prst="can">
                <a:avLst>
                  <a:gd name="adj" fmla="val 50000"/>
                </a:avLst>
              </a:prstGeom>
              <a:solidFill>
                <a:schemeClr val="accent2">
                  <a:lumMod val="75000"/>
                </a:schemeClr>
              </a:solidFill>
              <a:ln w="9525">
                <a:noFill/>
                <a:round/>
                <a:headEnd/>
                <a:tailEnd/>
              </a:ln>
              <a:effectLst/>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pitchFamily="34" charset="0"/>
                  <a:cs typeface="Arial" pitchFamily="34" charset="0"/>
                </a:endParaRPr>
              </a:p>
            </p:txBody>
          </p:sp>
          <p:sp>
            <p:nvSpPr>
              <p:cNvPr id="155" name="AutoShape 31"/>
              <p:cNvSpPr>
                <a:spLocks noChangeArrowheads="1"/>
              </p:cNvSpPr>
              <p:nvPr/>
            </p:nvSpPr>
            <p:spPr bwMode="auto">
              <a:xfrm>
                <a:off x="6644758" y="2251884"/>
                <a:ext cx="637358" cy="400853"/>
              </a:xfrm>
              <a:prstGeom prst="can">
                <a:avLst>
                  <a:gd name="adj" fmla="val 50000"/>
                </a:avLst>
              </a:prstGeom>
              <a:solidFill>
                <a:schemeClr val="accent2">
                  <a:lumMod val="75000"/>
                </a:schemeClr>
              </a:solidFill>
              <a:ln w="9525">
                <a:noFill/>
                <a:round/>
                <a:headEnd/>
                <a:tailEnd/>
              </a:ln>
              <a:effectLst/>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pitchFamily="34" charset="0"/>
                  <a:cs typeface="Arial" pitchFamily="34" charset="0"/>
                </a:endParaRPr>
              </a:p>
            </p:txBody>
          </p:sp>
          <p:sp>
            <p:nvSpPr>
              <p:cNvPr id="156" name="AutoShape 31"/>
              <p:cNvSpPr>
                <a:spLocks noChangeArrowheads="1"/>
              </p:cNvSpPr>
              <p:nvPr/>
            </p:nvSpPr>
            <p:spPr bwMode="auto">
              <a:xfrm>
                <a:off x="6644758" y="1980718"/>
                <a:ext cx="637358" cy="400853"/>
              </a:xfrm>
              <a:prstGeom prst="can">
                <a:avLst>
                  <a:gd name="adj" fmla="val 50000"/>
                </a:avLst>
              </a:prstGeom>
              <a:solidFill>
                <a:schemeClr val="accent2">
                  <a:lumMod val="75000"/>
                </a:schemeClr>
              </a:solidFill>
              <a:ln w="9525">
                <a:noFill/>
                <a:round/>
                <a:headEnd/>
                <a:tailEnd/>
              </a:ln>
              <a:effectLst/>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pitchFamily="34" charset="0"/>
                  <a:cs typeface="Arial" pitchFamily="34" charset="0"/>
                </a:endParaRPr>
              </a:p>
            </p:txBody>
          </p:sp>
          <p:sp>
            <p:nvSpPr>
              <p:cNvPr id="157" name="AutoShape 31"/>
              <p:cNvSpPr>
                <a:spLocks noChangeArrowheads="1"/>
              </p:cNvSpPr>
              <p:nvPr/>
            </p:nvSpPr>
            <p:spPr bwMode="auto">
              <a:xfrm>
                <a:off x="6644758" y="1709553"/>
                <a:ext cx="637358" cy="400853"/>
              </a:xfrm>
              <a:prstGeom prst="can">
                <a:avLst>
                  <a:gd name="adj" fmla="val 50000"/>
                </a:avLst>
              </a:prstGeom>
              <a:solidFill>
                <a:schemeClr val="accent2">
                  <a:lumMod val="75000"/>
                </a:schemeClr>
              </a:solidFill>
              <a:ln w="9525">
                <a:noFill/>
                <a:round/>
                <a:headEnd/>
                <a:tailEnd/>
              </a:ln>
              <a:effectLst/>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pitchFamily="34" charset="0"/>
                  <a:cs typeface="Arial" pitchFamily="34" charset="0"/>
                </a:endParaRPr>
              </a:p>
            </p:txBody>
          </p:sp>
          <p:sp>
            <p:nvSpPr>
              <p:cNvPr id="165" name="AutoShape 31"/>
              <p:cNvSpPr>
                <a:spLocks noChangeArrowheads="1"/>
              </p:cNvSpPr>
              <p:nvPr/>
            </p:nvSpPr>
            <p:spPr bwMode="auto">
              <a:xfrm>
                <a:off x="6643349" y="1438388"/>
                <a:ext cx="637358" cy="400853"/>
              </a:xfrm>
              <a:prstGeom prst="can">
                <a:avLst>
                  <a:gd name="adj" fmla="val 50000"/>
                </a:avLst>
              </a:prstGeom>
              <a:solidFill>
                <a:schemeClr val="accent2">
                  <a:lumMod val="75000"/>
                </a:schemeClr>
              </a:solidFill>
              <a:ln w="9525">
                <a:noFill/>
                <a:round/>
                <a:headEnd/>
                <a:tailEnd/>
              </a:ln>
              <a:effectLst/>
            </p:spPr>
            <p:txBody>
              <a:bodyPr wrap="none" anchor="ctr"/>
              <a:lstStyle/>
              <a:p>
                <a:pPr marL="0" marR="0" lvl="0" indent="0" defTabSz="914400" eaLnBrk="1" fontAlgn="auto" latinLnBrk="1"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a:ln>
                    <a:noFill/>
                  </a:ln>
                  <a:solidFill>
                    <a:prstClr val="black">
                      <a:lumMod val="75000"/>
                      <a:lumOff val="25000"/>
                    </a:prstClr>
                  </a:solidFill>
                  <a:effectLst/>
                  <a:uLnTx/>
                  <a:uFillTx/>
                  <a:latin typeface="Arial" pitchFamily="34" charset="0"/>
                  <a:cs typeface="Arial" pitchFamily="34" charset="0"/>
                </a:endParaRPr>
              </a:p>
            </p:txBody>
          </p:sp>
        </p:grpSp>
      </p:grpSp>
      <p:sp>
        <p:nvSpPr>
          <p:cNvPr id="166" name="TextBox 165"/>
          <p:cNvSpPr txBox="1"/>
          <p:nvPr/>
        </p:nvSpPr>
        <p:spPr>
          <a:xfrm>
            <a:off x="2977544" y="1300309"/>
            <a:ext cx="708356" cy="523216"/>
          </a:xfrm>
          <a:prstGeom prst="rect">
            <a:avLst/>
          </a:prstGeom>
          <a:noFill/>
        </p:spPr>
        <p:txBody>
          <a:bodyPr wrap="square" lIns="91436" tIns="45718" rIns="91436" bIns="45718" rtlCol="0">
            <a:spAutoFit/>
          </a:bodyPr>
          <a:lstStyle/>
          <a:p>
            <a:pPr algn="ctr"/>
            <a:r>
              <a:rPr lang="en-IN" sz="1400" dirty="0" smtClean="0"/>
              <a:t>Dec.</a:t>
            </a:r>
            <a:endParaRPr lang="en-IN" sz="1400" dirty="0"/>
          </a:p>
          <a:p>
            <a:pPr algn="ctr"/>
            <a:r>
              <a:rPr lang="en-IN" sz="1400" dirty="0" smtClean="0"/>
              <a:t>2015</a:t>
            </a:r>
            <a:endParaRPr lang="en-IN" sz="1400" dirty="0"/>
          </a:p>
        </p:txBody>
      </p:sp>
      <p:sp>
        <p:nvSpPr>
          <p:cNvPr id="86" name="TextBox 85"/>
          <p:cNvSpPr txBox="1"/>
          <p:nvPr/>
        </p:nvSpPr>
        <p:spPr>
          <a:xfrm>
            <a:off x="5534116" y="3983673"/>
            <a:ext cx="1591563" cy="261610"/>
          </a:xfrm>
          <a:prstGeom prst="rect">
            <a:avLst/>
          </a:prstGeom>
          <a:noFill/>
        </p:spPr>
        <p:txBody>
          <a:bodyPr wrap="square" rtlCol="0">
            <a:spAutoFit/>
          </a:bodyPr>
          <a:lstStyle/>
          <a:p>
            <a:pPr algn="ctr" fontAlgn="auto" latinLnBrk="1">
              <a:spcBef>
                <a:spcPts val="0"/>
              </a:spcBef>
              <a:spcAft>
                <a:spcPts val="0"/>
              </a:spcAft>
            </a:pPr>
            <a:r>
              <a:rPr lang="en-US" altLang="ko-KR" sz="1100" dirty="0" smtClean="0">
                <a:solidFill>
                  <a:prstClr val="white"/>
                </a:solidFill>
                <a:latin typeface="Arial" pitchFamily="34" charset="0"/>
                <a:cs typeface="Arial" pitchFamily="34" charset="0"/>
              </a:rPr>
              <a:t>267.42</a:t>
            </a:r>
            <a:endParaRPr lang="en-US" altLang="ko-KR" sz="1100" dirty="0">
              <a:solidFill>
                <a:prstClr val="white"/>
              </a:solidFill>
              <a:latin typeface="Arial" pitchFamily="34" charset="0"/>
              <a:cs typeface="Arial" pitchFamily="34" charset="0"/>
            </a:endParaRPr>
          </a:p>
        </p:txBody>
      </p:sp>
    </p:spTree>
    <p:extLst>
      <p:ext uri="{BB962C8B-B14F-4D97-AF65-F5344CB8AC3E}">
        <p14:creationId xmlns:p14="http://schemas.microsoft.com/office/powerpoint/2010/main" val="37079661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228600" y="103188"/>
            <a:ext cx="7086600" cy="460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NSDL’s Progress</a:t>
            </a:r>
          </a:p>
        </p:txBody>
      </p:sp>
      <p:graphicFrame>
        <p:nvGraphicFramePr>
          <p:cNvPr id="4" name="Chart 3"/>
          <p:cNvGraphicFramePr>
            <a:graphicFrameLocks/>
          </p:cNvGraphicFramePr>
          <p:nvPr>
            <p:extLst>
              <p:ext uri="{D42A27DB-BD31-4B8C-83A1-F6EECF244321}">
                <p14:modId xmlns:p14="http://schemas.microsoft.com/office/powerpoint/2010/main" val="3151974545"/>
              </p:ext>
            </p:extLst>
          </p:nvPr>
        </p:nvGraphicFramePr>
        <p:xfrm>
          <a:off x="152400" y="742950"/>
          <a:ext cx="8763000" cy="4038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018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bwMode="auto">
          <a:xfrm>
            <a:off x="228600" y="103188"/>
            <a:ext cx="7086600" cy="460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NSDL’s Progress</a:t>
            </a:r>
          </a:p>
        </p:txBody>
      </p:sp>
      <p:graphicFrame>
        <p:nvGraphicFramePr>
          <p:cNvPr id="4" name="Chart 3"/>
          <p:cNvGraphicFramePr>
            <a:graphicFrameLocks/>
          </p:cNvGraphicFramePr>
          <p:nvPr>
            <p:extLst>
              <p:ext uri="{D42A27DB-BD31-4B8C-83A1-F6EECF244321}">
                <p14:modId xmlns:p14="http://schemas.microsoft.com/office/powerpoint/2010/main" val="2361024252"/>
              </p:ext>
            </p:extLst>
          </p:nvPr>
        </p:nvGraphicFramePr>
        <p:xfrm>
          <a:off x="609600" y="742950"/>
          <a:ext cx="8001000" cy="39624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a:graphicFrameLocks/>
          </p:cNvGraphicFramePr>
          <p:nvPr>
            <p:extLst>
              <p:ext uri="{D42A27DB-BD31-4B8C-83A1-F6EECF244321}">
                <p14:modId xmlns:p14="http://schemas.microsoft.com/office/powerpoint/2010/main" val="2209107037"/>
              </p:ext>
            </p:extLst>
          </p:nvPr>
        </p:nvGraphicFramePr>
        <p:xfrm>
          <a:off x="304800" y="742950"/>
          <a:ext cx="8610600"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384081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xfrm>
            <a:off x="228600" y="103188"/>
            <a:ext cx="7086600" cy="460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400" dirty="0"/>
              <a:t>Indian Capital </a:t>
            </a:r>
            <a:r>
              <a:rPr lang="en-US" altLang="en-US" sz="2400" dirty="0" smtClean="0"/>
              <a:t>Market - Depository System</a:t>
            </a:r>
          </a:p>
        </p:txBody>
      </p:sp>
      <p:grpSp>
        <p:nvGrpSpPr>
          <p:cNvPr id="28675" name="Group 50"/>
          <p:cNvGrpSpPr>
            <a:grpSpLocks/>
          </p:cNvGrpSpPr>
          <p:nvPr/>
        </p:nvGrpSpPr>
        <p:grpSpPr bwMode="auto">
          <a:xfrm>
            <a:off x="304801" y="1104900"/>
            <a:ext cx="8380998" cy="3639836"/>
            <a:chOff x="154075" y="882487"/>
            <a:chExt cx="7651174" cy="3970079"/>
          </a:xfrm>
        </p:grpSpPr>
        <p:pic>
          <p:nvPicPr>
            <p:cNvPr id="28680" name="Picture 4" descr="Image result for company icon"/>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697514" y="882487"/>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Picture 6" descr="Image result for company ic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70067" y="1653721"/>
              <a:ext cx="765629" cy="765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2" name="Picture 8" descr="Image result for nsdl logo"/>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329217" y="2638770"/>
              <a:ext cx="1566977" cy="514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4" descr="Image result for company ico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657600" y="1653721"/>
              <a:ext cx="765629" cy="765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9" name="Straight Connector 18"/>
            <p:cNvCxnSpPr/>
            <p:nvPr/>
          </p:nvCxnSpPr>
          <p:spPr>
            <a:xfrm flipH="1">
              <a:off x="4040658" y="1478135"/>
              <a:ext cx="0" cy="251073"/>
            </a:xfrm>
            <a:prstGeom prst="line">
              <a:avLst/>
            </a:prstGeom>
            <a:ln>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a:endCxn id="28681" idx="1"/>
            </p:cNvCxnSpPr>
            <p:nvPr/>
          </p:nvCxnSpPr>
          <p:spPr>
            <a:xfrm>
              <a:off x="4572537" y="2035689"/>
              <a:ext cx="1597084" cy="0"/>
            </a:xfrm>
            <a:prstGeom prst="line">
              <a:avLst/>
            </a:prstGeom>
            <a:ln>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705848" y="2425285"/>
              <a:ext cx="0" cy="1939346"/>
            </a:xfrm>
            <a:prstGeom prst="line">
              <a:avLst/>
            </a:prstGeom>
            <a:ln>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984160" y="3152529"/>
              <a:ext cx="1230750" cy="562748"/>
            </a:xfrm>
            <a:prstGeom prst="line">
              <a:avLst/>
            </a:prstGeom>
            <a:ln>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4929055" y="3183697"/>
              <a:ext cx="666659" cy="434615"/>
            </a:xfrm>
            <a:prstGeom prst="line">
              <a:avLst/>
            </a:prstGeom>
            <a:ln>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84160" y="1653020"/>
              <a:ext cx="1345057" cy="912518"/>
            </a:xfrm>
            <a:prstGeom prst="line">
              <a:avLst/>
            </a:prstGeom>
            <a:ln>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8690" name="TextBox 34"/>
            <p:cNvSpPr txBox="1">
              <a:spLocks noChangeArrowheads="1"/>
            </p:cNvSpPr>
            <p:nvPr/>
          </p:nvSpPr>
          <p:spPr bwMode="auto">
            <a:xfrm>
              <a:off x="762000" y="1293460"/>
              <a:ext cx="2057400" cy="30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dirty="0">
                  <a:latin typeface="Calibri Light" panose="020F0302020204030204" pitchFamily="34" charset="0"/>
                  <a:cs typeface="Calibri Light" panose="020F0302020204030204" pitchFamily="34" charset="0"/>
                </a:rPr>
                <a:t>Other Depository</a:t>
              </a:r>
            </a:p>
          </p:txBody>
        </p:sp>
        <p:sp>
          <p:nvSpPr>
            <p:cNvPr id="28691" name="TextBox 35"/>
            <p:cNvSpPr txBox="1">
              <a:spLocks noChangeArrowheads="1"/>
            </p:cNvSpPr>
            <p:nvPr/>
          </p:nvSpPr>
          <p:spPr bwMode="auto">
            <a:xfrm>
              <a:off x="1256943" y="3152890"/>
              <a:ext cx="807715" cy="335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dirty="0"/>
                <a:t>DP 1</a:t>
              </a:r>
            </a:p>
          </p:txBody>
        </p:sp>
        <p:sp>
          <p:nvSpPr>
            <p:cNvPr id="28692" name="TextBox 36"/>
            <p:cNvSpPr txBox="1">
              <a:spLocks noChangeArrowheads="1"/>
            </p:cNvSpPr>
            <p:nvPr/>
          </p:nvSpPr>
          <p:spPr bwMode="auto">
            <a:xfrm>
              <a:off x="5570862" y="3071456"/>
              <a:ext cx="804383" cy="335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dirty="0"/>
                <a:t>DP 2</a:t>
              </a:r>
            </a:p>
          </p:txBody>
        </p:sp>
        <p:sp>
          <p:nvSpPr>
            <p:cNvPr id="28693" name="TextBox 37"/>
            <p:cNvSpPr txBox="1">
              <a:spLocks noChangeArrowheads="1"/>
            </p:cNvSpPr>
            <p:nvPr/>
          </p:nvSpPr>
          <p:spPr bwMode="auto">
            <a:xfrm>
              <a:off x="4896194" y="1129337"/>
              <a:ext cx="2909055" cy="50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dirty="0" smtClean="0">
                  <a:latin typeface="Calibri Light" panose="020F0302020204030204" pitchFamily="34" charset="0"/>
                  <a:cs typeface="Calibri Light" panose="020F0302020204030204" pitchFamily="34" charset="0"/>
                </a:rPr>
                <a:t>Clearing Corporation (</a:t>
              </a:r>
              <a:r>
                <a:rPr lang="en-IN" altLang="en-US" sz="1200" dirty="0">
                  <a:latin typeface="Calibri Light" panose="020F0302020204030204" pitchFamily="34" charset="0"/>
                  <a:cs typeface="Calibri Light" panose="020F0302020204030204" pitchFamily="34" charset="0"/>
                </a:rPr>
                <a:t>NSE Clearing </a:t>
              </a:r>
              <a:r>
                <a:rPr lang="en-IN" altLang="en-US" sz="1200" dirty="0" smtClean="0">
                  <a:latin typeface="Calibri Light" panose="020F0302020204030204" pitchFamily="34" charset="0"/>
                  <a:cs typeface="Calibri Light" panose="020F0302020204030204" pitchFamily="34" charset="0"/>
                </a:rPr>
                <a:t>Limited/ Indian </a:t>
              </a:r>
              <a:r>
                <a:rPr lang="en-IN" altLang="en-US" sz="1200" dirty="0">
                  <a:latin typeface="Calibri Light" panose="020F0302020204030204" pitchFamily="34" charset="0"/>
                  <a:cs typeface="Calibri Light" panose="020F0302020204030204" pitchFamily="34" charset="0"/>
                </a:rPr>
                <a:t>Clearing Corporation </a:t>
              </a:r>
              <a:r>
                <a:rPr lang="en-IN" altLang="en-US" sz="1200" dirty="0" smtClean="0">
                  <a:latin typeface="Calibri Light" panose="020F0302020204030204" pitchFamily="34" charset="0"/>
                  <a:cs typeface="Calibri Light" panose="020F0302020204030204" pitchFamily="34" charset="0"/>
                </a:rPr>
                <a:t>Limited</a:t>
              </a:r>
              <a:r>
                <a:rPr lang="en-US" altLang="en-US" sz="1200" dirty="0" smtClean="0">
                  <a:latin typeface="Calibri Light" panose="020F0302020204030204" pitchFamily="34" charset="0"/>
                  <a:cs typeface="Calibri Light" panose="020F0302020204030204" pitchFamily="34" charset="0"/>
                </a:rPr>
                <a:t>)</a:t>
              </a:r>
              <a:endParaRPr lang="en-US" altLang="en-US" sz="1200" dirty="0">
                <a:latin typeface="Calibri Light" panose="020F0302020204030204" pitchFamily="34" charset="0"/>
                <a:cs typeface="Calibri Light" panose="020F0302020204030204" pitchFamily="34" charset="0"/>
              </a:endParaRPr>
            </a:p>
          </p:txBody>
        </p:sp>
        <p:cxnSp>
          <p:nvCxnSpPr>
            <p:cNvPr id="41" name="Straight Connector 40"/>
            <p:cNvCxnSpPr/>
            <p:nvPr/>
          </p:nvCxnSpPr>
          <p:spPr>
            <a:xfrm flipH="1">
              <a:off x="1058412" y="4021760"/>
              <a:ext cx="365277" cy="337649"/>
            </a:xfrm>
            <a:prstGeom prst="line">
              <a:avLst/>
            </a:prstGeom>
            <a:ln>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026619" y="4021760"/>
              <a:ext cx="573116" cy="448280"/>
            </a:xfrm>
            <a:prstGeom prst="line">
              <a:avLst/>
            </a:prstGeom>
            <a:ln>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8696" name="TextBox 43"/>
            <p:cNvSpPr txBox="1">
              <a:spLocks noChangeArrowheads="1"/>
            </p:cNvSpPr>
            <p:nvPr/>
          </p:nvSpPr>
          <p:spPr bwMode="auto">
            <a:xfrm>
              <a:off x="154075" y="4322028"/>
              <a:ext cx="1506725" cy="50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IN" altLang="en-US" sz="1200" dirty="0">
                  <a:latin typeface="Calibri Light" panose="020F0302020204030204" pitchFamily="34" charset="0"/>
                  <a:cs typeface="Calibri Light" panose="020F0302020204030204" pitchFamily="34" charset="0"/>
                </a:rPr>
                <a:t>Stock Broker / </a:t>
              </a:r>
              <a:r>
                <a:rPr lang="en-IN" altLang="en-US" sz="1200" dirty="0" smtClean="0">
                  <a:latin typeface="Calibri Light" panose="020F0302020204030204" pitchFamily="34" charset="0"/>
                  <a:cs typeface="Calibri Light" panose="020F0302020204030204" pitchFamily="34" charset="0"/>
                </a:rPr>
                <a:t>     Trading </a:t>
              </a:r>
              <a:r>
                <a:rPr lang="en-IN" altLang="en-US" sz="1200" dirty="0">
                  <a:latin typeface="Calibri Light" panose="020F0302020204030204" pitchFamily="34" charset="0"/>
                  <a:cs typeface="Calibri Light" panose="020F0302020204030204" pitchFamily="34" charset="0"/>
                </a:rPr>
                <a:t>Member 1</a:t>
              </a:r>
            </a:p>
          </p:txBody>
        </p:sp>
        <p:sp>
          <p:nvSpPr>
            <p:cNvPr id="28697" name="TextBox 44"/>
            <p:cNvSpPr txBox="1">
              <a:spLocks noChangeArrowheads="1"/>
            </p:cNvSpPr>
            <p:nvPr/>
          </p:nvSpPr>
          <p:spPr bwMode="auto">
            <a:xfrm>
              <a:off x="2209240" y="4503576"/>
              <a:ext cx="1119977" cy="30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dirty="0" smtClean="0">
                  <a:latin typeface="Calibri Light" panose="020F0302020204030204" pitchFamily="34" charset="0"/>
                  <a:cs typeface="Calibri Light" panose="020F0302020204030204" pitchFamily="34" charset="0"/>
                </a:rPr>
                <a:t>Investor 1</a:t>
              </a:r>
              <a:endParaRPr lang="en-US" altLang="en-US" sz="1200" dirty="0">
                <a:latin typeface="Calibri Light" panose="020F0302020204030204" pitchFamily="34" charset="0"/>
                <a:cs typeface="Calibri Light" panose="020F0302020204030204" pitchFamily="34" charset="0"/>
              </a:endParaRPr>
            </a:p>
          </p:txBody>
        </p:sp>
        <p:cxnSp>
          <p:nvCxnSpPr>
            <p:cNvPr id="46" name="Straight Connector 45"/>
            <p:cNvCxnSpPr>
              <a:endCxn id="28700" idx="0"/>
            </p:cNvCxnSpPr>
            <p:nvPr/>
          </p:nvCxnSpPr>
          <p:spPr>
            <a:xfrm flipH="1">
              <a:off x="5360589" y="4129302"/>
              <a:ext cx="210276" cy="394087"/>
            </a:xfrm>
            <a:prstGeom prst="line">
              <a:avLst/>
            </a:prstGeom>
            <a:ln>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091361" y="4129301"/>
              <a:ext cx="283885" cy="235330"/>
            </a:xfrm>
            <a:prstGeom prst="line">
              <a:avLst/>
            </a:prstGeom>
            <a:ln>
              <a:solidFill>
                <a:schemeClr val="accent2">
                  <a:lumMod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8700" name="TextBox 47"/>
            <p:cNvSpPr txBox="1">
              <a:spLocks noChangeArrowheads="1"/>
            </p:cNvSpPr>
            <p:nvPr/>
          </p:nvSpPr>
          <p:spPr bwMode="auto">
            <a:xfrm>
              <a:off x="4800600" y="4523389"/>
              <a:ext cx="1119977" cy="302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dirty="0" smtClean="0">
                  <a:latin typeface="Calibri Light" panose="020F0302020204030204" pitchFamily="34" charset="0"/>
                  <a:cs typeface="Calibri Light" panose="020F0302020204030204" pitchFamily="34" charset="0"/>
                </a:rPr>
                <a:t>Investor 2</a:t>
              </a:r>
              <a:endParaRPr lang="en-US" altLang="en-US" sz="1200" dirty="0">
                <a:latin typeface="Calibri Light" panose="020F0302020204030204" pitchFamily="34" charset="0"/>
                <a:cs typeface="Calibri Light" panose="020F0302020204030204" pitchFamily="34" charset="0"/>
              </a:endParaRPr>
            </a:p>
          </p:txBody>
        </p:sp>
        <p:sp>
          <p:nvSpPr>
            <p:cNvPr id="28701" name="TextBox 48"/>
            <p:cNvSpPr txBox="1">
              <a:spLocks noChangeArrowheads="1"/>
            </p:cNvSpPr>
            <p:nvPr/>
          </p:nvSpPr>
          <p:spPr bwMode="auto">
            <a:xfrm>
              <a:off x="6037975" y="4349014"/>
              <a:ext cx="1767274" cy="50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200" dirty="0" smtClean="0">
                  <a:latin typeface="Calibri Light" panose="020F0302020204030204" pitchFamily="34" charset="0"/>
                  <a:cs typeface="Calibri Light" panose="020F0302020204030204" pitchFamily="34" charset="0"/>
                </a:rPr>
                <a:t>Stock Broker /            Clearing Member 2</a:t>
              </a:r>
              <a:endParaRPr lang="en-US" altLang="en-US" sz="1200" dirty="0">
                <a:latin typeface="Calibri Light" panose="020F0302020204030204" pitchFamily="34" charset="0"/>
                <a:cs typeface="Calibri Light" panose="020F0302020204030204" pitchFamily="34" charset="0"/>
              </a:endParaRPr>
            </a:p>
          </p:txBody>
        </p:sp>
      </p:grpSp>
      <p:sp>
        <p:nvSpPr>
          <p:cNvPr id="52" name="Rectangle 51"/>
          <p:cNvSpPr/>
          <p:nvPr/>
        </p:nvSpPr>
        <p:spPr>
          <a:xfrm>
            <a:off x="228600" y="819150"/>
            <a:ext cx="8686800" cy="4038600"/>
          </a:xfrm>
          <a:prstGeom prst="rect">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dirty="0"/>
          </a:p>
        </p:txBody>
      </p:sp>
      <p:sp>
        <p:nvSpPr>
          <p:cNvPr id="28677" name="TextBox 37"/>
          <p:cNvSpPr txBox="1">
            <a:spLocks noChangeArrowheads="1"/>
          </p:cNvSpPr>
          <p:nvPr/>
        </p:nvSpPr>
        <p:spPr bwMode="auto">
          <a:xfrm>
            <a:off x="3311525" y="849313"/>
            <a:ext cx="271303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dirty="0"/>
              <a:t>Issuer </a:t>
            </a:r>
            <a:r>
              <a:rPr lang="en-US" altLang="en-US" sz="1400" dirty="0" smtClean="0"/>
              <a:t>Company / RTA</a:t>
            </a:r>
            <a:endParaRPr lang="en-US" altLang="en-US" sz="1400" dirty="0"/>
          </a:p>
        </p:txBody>
      </p:sp>
      <p:pic>
        <p:nvPicPr>
          <p:cNvPr id="28678" name="Picture 31" descr="Image result for building icon"/>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51013" y="3629024"/>
            <a:ext cx="504825"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Picture 33" descr="Related imag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140088" y="3374566"/>
            <a:ext cx="817563" cy="81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975982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bwMode="auto">
          <a:xfrm>
            <a:off x="228600" y="103188"/>
            <a:ext cx="7086600" cy="4603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smtClean="0"/>
              <a:t>Services offered by Depository Participant</a:t>
            </a:r>
          </a:p>
        </p:txBody>
      </p:sp>
      <p:grpSp>
        <p:nvGrpSpPr>
          <p:cNvPr id="67" name="Graphic 77">
            <a:extLst>
              <a:ext uri="{FF2B5EF4-FFF2-40B4-BE49-F238E27FC236}"/>
            </a:extLst>
          </p:cNvPr>
          <p:cNvGrpSpPr/>
          <p:nvPr/>
        </p:nvGrpSpPr>
        <p:grpSpPr>
          <a:xfrm>
            <a:off x="2994204" y="712858"/>
            <a:ext cx="3455164" cy="3459092"/>
            <a:chOff x="182273" y="5036183"/>
            <a:chExt cx="1615266" cy="1617102"/>
          </a:xfrm>
          <a:solidFill>
            <a:srgbClr val="F05F41"/>
          </a:solidFill>
        </p:grpSpPr>
        <p:sp>
          <p:nvSpPr>
            <p:cNvPr id="68" name="Freeform: Shape 4">
              <a:extLst>
                <a:ext uri="{FF2B5EF4-FFF2-40B4-BE49-F238E27FC236}"/>
              </a:extLst>
            </p:cNvPr>
            <p:cNvSpPr/>
            <p:nvPr/>
          </p:nvSpPr>
          <p:spPr>
            <a:xfrm>
              <a:off x="816519" y="5039455"/>
              <a:ext cx="883579" cy="417016"/>
            </a:xfrm>
            <a:custGeom>
              <a:avLst/>
              <a:gdLst>
                <a:gd name="connsiteX0" fmla="*/ 883785 w 883578"/>
                <a:gd name="connsiteY0" fmla="*/ 418522 h 417016"/>
                <a:gd name="connsiteX1" fmla="*/ 0 w 883578"/>
                <a:gd name="connsiteY1" fmla="*/ 418522 h 417016"/>
                <a:gd name="connsiteX2" fmla="*/ 3303 w 883578"/>
                <a:gd name="connsiteY2" fmla="*/ 412122 h 417016"/>
                <a:gd name="connsiteX3" fmla="*/ 237617 w 883578"/>
                <a:gd name="connsiteY3" fmla="*/ 6048 h 417016"/>
                <a:gd name="connsiteX4" fmla="*/ 248765 w 883578"/>
                <a:gd name="connsiteY4" fmla="*/ 61 h 417016"/>
                <a:gd name="connsiteX5" fmla="*/ 624079 w 883578"/>
                <a:gd name="connsiteY5" fmla="*/ 133630 h 417016"/>
                <a:gd name="connsiteX6" fmla="*/ 879863 w 883578"/>
                <a:gd name="connsiteY6" fmla="*/ 411090 h 417016"/>
                <a:gd name="connsiteX7" fmla="*/ 883785 w 883578"/>
                <a:gd name="connsiteY7" fmla="*/ 418522 h 41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3578" h="417016">
                  <a:moveTo>
                    <a:pt x="883785" y="418522"/>
                  </a:moveTo>
                  <a:cubicBezTo>
                    <a:pt x="588984" y="418522"/>
                    <a:pt x="295008" y="418522"/>
                    <a:pt x="0" y="418522"/>
                  </a:cubicBezTo>
                  <a:cubicBezTo>
                    <a:pt x="1239" y="416251"/>
                    <a:pt x="2064" y="414187"/>
                    <a:pt x="3303" y="412122"/>
                  </a:cubicBezTo>
                  <a:cubicBezTo>
                    <a:pt x="81339" y="276695"/>
                    <a:pt x="159581" y="141475"/>
                    <a:pt x="237617" y="6048"/>
                  </a:cubicBezTo>
                  <a:cubicBezTo>
                    <a:pt x="240300" y="1300"/>
                    <a:pt x="242984" y="-352"/>
                    <a:pt x="248765" y="61"/>
                  </a:cubicBezTo>
                  <a:cubicBezTo>
                    <a:pt x="385224" y="13067"/>
                    <a:pt x="510535" y="57246"/>
                    <a:pt x="624079" y="133630"/>
                  </a:cubicBezTo>
                  <a:cubicBezTo>
                    <a:pt x="731430" y="205679"/>
                    <a:pt x="816484" y="298372"/>
                    <a:pt x="879863" y="411090"/>
                  </a:cubicBezTo>
                  <a:cubicBezTo>
                    <a:pt x="881308" y="413361"/>
                    <a:pt x="882340" y="415632"/>
                    <a:pt x="883785" y="418522"/>
                  </a:cubicBezTo>
                  <a:close/>
                </a:path>
              </a:pathLst>
            </a:custGeom>
            <a:solidFill>
              <a:srgbClr val="4B4B4B"/>
            </a:solidFill>
            <a:ln w="2054" cap="flat">
              <a:noFill/>
              <a:prstDash val="solid"/>
              <a:miter/>
            </a:ln>
          </p:spPr>
          <p:txBody>
            <a:bodyPr anchor="ctr"/>
            <a:lstStyle/>
            <a:p>
              <a:pPr fontAlgn="auto">
                <a:spcBef>
                  <a:spcPts val="0"/>
                </a:spcBef>
                <a:spcAft>
                  <a:spcPts val="0"/>
                </a:spcAft>
                <a:defRPr/>
              </a:pPr>
              <a:endParaRPr lang="en-US" kern="0" dirty="0">
                <a:solidFill>
                  <a:prstClr val="black"/>
                </a:solidFill>
                <a:latin typeface="Arial"/>
                <a:ea typeface="Arial Unicode MS"/>
                <a:cs typeface="+mn-cs"/>
              </a:endParaRPr>
            </a:p>
          </p:txBody>
        </p:sp>
        <p:sp>
          <p:nvSpPr>
            <p:cNvPr id="69" name="Freeform: Shape 5">
              <a:extLst>
                <a:ext uri="{FF2B5EF4-FFF2-40B4-BE49-F238E27FC236}"/>
              </a:extLst>
            </p:cNvPr>
            <p:cNvSpPr/>
            <p:nvPr/>
          </p:nvSpPr>
          <p:spPr>
            <a:xfrm>
              <a:off x="280592" y="6231314"/>
              <a:ext cx="881514" cy="417016"/>
            </a:xfrm>
            <a:custGeom>
              <a:avLst/>
              <a:gdLst>
                <a:gd name="connsiteX0" fmla="*/ 0 w 881514"/>
                <a:gd name="connsiteY0" fmla="*/ 0 h 417016"/>
                <a:gd name="connsiteX1" fmla="*/ 883166 w 881514"/>
                <a:gd name="connsiteY1" fmla="*/ 0 h 417016"/>
                <a:gd name="connsiteX2" fmla="*/ 881514 w 881514"/>
                <a:gd name="connsiteY2" fmla="*/ 4542 h 417016"/>
                <a:gd name="connsiteX3" fmla="*/ 645136 w 881514"/>
                <a:gd name="connsiteY3" fmla="*/ 414539 h 417016"/>
                <a:gd name="connsiteX4" fmla="*/ 636466 w 881514"/>
                <a:gd name="connsiteY4" fmla="*/ 418668 h 417016"/>
                <a:gd name="connsiteX5" fmla="*/ 375108 w 881514"/>
                <a:gd name="connsiteY5" fmla="*/ 349303 h 417016"/>
                <a:gd name="connsiteX6" fmla="*/ 3922 w 881514"/>
                <a:gd name="connsiteY6" fmla="*/ 7226 h 417016"/>
                <a:gd name="connsiteX7" fmla="*/ 0 w 881514"/>
                <a:gd name="connsiteY7" fmla="*/ 0 h 417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81514" h="417016">
                  <a:moveTo>
                    <a:pt x="0" y="0"/>
                  </a:moveTo>
                  <a:cubicBezTo>
                    <a:pt x="294801" y="0"/>
                    <a:pt x="588571" y="0"/>
                    <a:pt x="883166" y="0"/>
                  </a:cubicBezTo>
                  <a:cubicBezTo>
                    <a:pt x="882546" y="1652"/>
                    <a:pt x="882340" y="3303"/>
                    <a:pt x="881514" y="4542"/>
                  </a:cubicBezTo>
                  <a:cubicBezTo>
                    <a:pt x="802653" y="141207"/>
                    <a:pt x="723791" y="277873"/>
                    <a:pt x="645136" y="414539"/>
                  </a:cubicBezTo>
                  <a:cubicBezTo>
                    <a:pt x="642865" y="418255"/>
                    <a:pt x="640594" y="418874"/>
                    <a:pt x="636466" y="418668"/>
                  </a:cubicBezTo>
                  <a:cubicBezTo>
                    <a:pt x="545424" y="410410"/>
                    <a:pt x="458098" y="387701"/>
                    <a:pt x="375108" y="349303"/>
                  </a:cubicBezTo>
                  <a:cubicBezTo>
                    <a:pt x="214701" y="275189"/>
                    <a:pt x="91248" y="161026"/>
                    <a:pt x="3922" y="7226"/>
                  </a:cubicBezTo>
                  <a:cubicBezTo>
                    <a:pt x="2684" y="5161"/>
                    <a:pt x="1652" y="3097"/>
                    <a:pt x="0" y="0"/>
                  </a:cubicBezTo>
                  <a:close/>
                </a:path>
              </a:pathLst>
            </a:custGeom>
            <a:solidFill>
              <a:srgbClr val="969696"/>
            </a:solidFill>
            <a:ln w="2054" cap="flat">
              <a:noFill/>
              <a:prstDash val="solid"/>
              <a:miter/>
            </a:ln>
          </p:spPr>
          <p:txBody>
            <a:bodyPr anchor="ctr"/>
            <a:lstStyle/>
            <a:p>
              <a:pPr fontAlgn="auto">
                <a:spcBef>
                  <a:spcPts val="0"/>
                </a:spcBef>
                <a:spcAft>
                  <a:spcPts val="0"/>
                </a:spcAft>
                <a:defRPr/>
              </a:pPr>
              <a:endParaRPr lang="en-US" kern="0" dirty="0">
                <a:solidFill>
                  <a:prstClr val="black"/>
                </a:solidFill>
                <a:latin typeface="Arial"/>
                <a:ea typeface="Arial Unicode MS"/>
                <a:cs typeface="+mn-cs"/>
              </a:endParaRPr>
            </a:p>
          </p:txBody>
        </p:sp>
        <p:sp>
          <p:nvSpPr>
            <p:cNvPr id="70" name="Freeform: Shape 6">
              <a:extLst>
                <a:ext uri="{FF2B5EF4-FFF2-40B4-BE49-F238E27FC236}"/>
              </a:extLst>
            </p:cNvPr>
            <p:cNvSpPr/>
            <p:nvPr/>
          </p:nvSpPr>
          <p:spPr>
            <a:xfrm>
              <a:off x="1238077" y="5500298"/>
              <a:ext cx="559462" cy="763841"/>
            </a:xfrm>
            <a:custGeom>
              <a:avLst/>
              <a:gdLst>
                <a:gd name="connsiteX0" fmla="*/ 441789 w 559462"/>
                <a:gd name="connsiteY0" fmla="*/ 765286 h 763841"/>
                <a:gd name="connsiteX1" fmla="*/ 0 w 559462"/>
                <a:gd name="connsiteY1" fmla="*/ 619 h 763841"/>
                <a:gd name="connsiteX2" fmla="*/ 7638 w 559462"/>
                <a:gd name="connsiteY2" fmla="*/ 206 h 763841"/>
                <a:gd name="connsiteX3" fmla="*/ 476885 w 559462"/>
                <a:gd name="connsiteY3" fmla="*/ 0 h 763841"/>
                <a:gd name="connsiteX4" fmla="*/ 487000 w 559462"/>
                <a:gd name="connsiteY4" fmla="*/ 6400 h 763841"/>
                <a:gd name="connsiteX5" fmla="*/ 558017 w 559462"/>
                <a:gd name="connsiteY5" fmla="*/ 279112 h 763841"/>
                <a:gd name="connsiteX6" fmla="*/ 446331 w 559462"/>
                <a:gd name="connsiteY6" fmla="*/ 759300 h 763841"/>
                <a:gd name="connsiteX7" fmla="*/ 443441 w 559462"/>
                <a:gd name="connsiteY7" fmla="*/ 764254 h 763841"/>
                <a:gd name="connsiteX8" fmla="*/ 441789 w 559462"/>
                <a:gd name="connsiteY8" fmla="*/ 765286 h 76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9462" h="763841">
                  <a:moveTo>
                    <a:pt x="441789" y="765286"/>
                  </a:moveTo>
                  <a:cubicBezTo>
                    <a:pt x="294595" y="510535"/>
                    <a:pt x="147607" y="256196"/>
                    <a:pt x="0" y="619"/>
                  </a:cubicBezTo>
                  <a:cubicBezTo>
                    <a:pt x="3303" y="413"/>
                    <a:pt x="5574" y="206"/>
                    <a:pt x="7638" y="206"/>
                  </a:cubicBezTo>
                  <a:cubicBezTo>
                    <a:pt x="164123" y="206"/>
                    <a:pt x="320400" y="206"/>
                    <a:pt x="476885" y="0"/>
                  </a:cubicBezTo>
                  <a:cubicBezTo>
                    <a:pt x="482046" y="0"/>
                    <a:pt x="484730" y="1445"/>
                    <a:pt x="487000" y="6400"/>
                  </a:cubicBezTo>
                  <a:cubicBezTo>
                    <a:pt x="526638" y="93106"/>
                    <a:pt x="550791" y="183941"/>
                    <a:pt x="558017" y="279112"/>
                  </a:cubicBezTo>
                  <a:cubicBezTo>
                    <a:pt x="571229" y="450873"/>
                    <a:pt x="533863" y="610867"/>
                    <a:pt x="446331" y="759300"/>
                  </a:cubicBezTo>
                  <a:cubicBezTo>
                    <a:pt x="445299" y="760951"/>
                    <a:pt x="444473" y="762603"/>
                    <a:pt x="443441" y="764254"/>
                  </a:cubicBezTo>
                  <a:cubicBezTo>
                    <a:pt x="443234" y="764461"/>
                    <a:pt x="442822" y="764667"/>
                    <a:pt x="441789" y="765286"/>
                  </a:cubicBezTo>
                  <a:close/>
                </a:path>
              </a:pathLst>
            </a:custGeom>
            <a:grpFill/>
            <a:ln w="2054" cap="flat">
              <a:noFill/>
              <a:prstDash val="solid"/>
              <a:miter/>
            </a:ln>
          </p:spPr>
          <p:txBody>
            <a:bodyPr anchor="ctr"/>
            <a:lstStyle/>
            <a:p>
              <a:pPr fontAlgn="auto">
                <a:spcBef>
                  <a:spcPts val="0"/>
                </a:spcBef>
                <a:spcAft>
                  <a:spcPts val="0"/>
                </a:spcAft>
                <a:defRPr/>
              </a:pPr>
              <a:endParaRPr lang="en-US" kern="0" dirty="0">
                <a:solidFill>
                  <a:prstClr val="black"/>
                </a:solidFill>
                <a:latin typeface="Arial"/>
                <a:ea typeface="Arial Unicode MS"/>
                <a:cs typeface="+mn-cs"/>
              </a:endParaRPr>
            </a:p>
          </p:txBody>
        </p:sp>
        <p:sp>
          <p:nvSpPr>
            <p:cNvPr id="71" name="Freeform: Shape 7">
              <a:extLst>
                <a:ext uri="{FF2B5EF4-FFF2-40B4-BE49-F238E27FC236}"/>
              </a:extLst>
            </p:cNvPr>
            <p:cNvSpPr/>
            <p:nvPr/>
          </p:nvSpPr>
          <p:spPr>
            <a:xfrm>
              <a:off x="182273" y="5423088"/>
              <a:ext cx="559462" cy="765906"/>
            </a:xfrm>
            <a:custGeom>
              <a:avLst/>
              <a:gdLst>
                <a:gd name="connsiteX0" fmla="*/ 560752 w 559462"/>
                <a:gd name="connsiteY0" fmla="*/ 765906 h 765905"/>
                <a:gd name="connsiteX1" fmla="*/ 551462 w 559462"/>
                <a:gd name="connsiteY1" fmla="*/ 765906 h 765905"/>
                <a:gd name="connsiteX2" fmla="*/ 84487 w 559462"/>
                <a:gd name="connsiteY2" fmla="*/ 766112 h 765905"/>
                <a:gd name="connsiteX3" fmla="*/ 72926 w 559462"/>
                <a:gd name="connsiteY3" fmla="*/ 758474 h 765905"/>
                <a:gd name="connsiteX4" fmla="*/ 2528 w 559462"/>
                <a:gd name="connsiteY4" fmla="*/ 486588 h 765905"/>
                <a:gd name="connsiteX5" fmla="*/ 114214 w 559462"/>
                <a:gd name="connsiteY5" fmla="*/ 6606 h 765905"/>
                <a:gd name="connsiteX6" fmla="*/ 118550 w 559462"/>
                <a:gd name="connsiteY6" fmla="*/ 0 h 765905"/>
                <a:gd name="connsiteX7" fmla="*/ 560752 w 559462"/>
                <a:gd name="connsiteY7" fmla="*/ 765906 h 76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9462" h="765905">
                  <a:moveTo>
                    <a:pt x="560752" y="765906"/>
                  </a:moveTo>
                  <a:cubicBezTo>
                    <a:pt x="556623" y="765906"/>
                    <a:pt x="553939" y="765906"/>
                    <a:pt x="551462" y="765906"/>
                  </a:cubicBezTo>
                  <a:cubicBezTo>
                    <a:pt x="395804" y="765906"/>
                    <a:pt x="240145" y="765906"/>
                    <a:pt x="84487" y="766112"/>
                  </a:cubicBezTo>
                  <a:cubicBezTo>
                    <a:pt x="78293" y="766112"/>
                    <a:pt x="75403" y="764048"/>
                    <a:pt x="72926" y="758474"/>
                  </a:cubicBezTo>
                  <a:cubicBezTo>
                    <a:pt x="33701" y="671974"/>
                    <a:pt x="9548" y="581345"/>
                    <a:pt x="2528" y="486588"/>
                  </a:cubicBezTo>
                  <a:cubicBezTo>
                    <a:pt x="-10477" y="314826"/>
                    <a:pt x="26682" y="154833"/>
                    <a:pt x="114214" y="6606"/>
                  </a:cubicBezTo>
                  <a:cubicBezTo>
                    <a:pt x="115453" y="4542"/>
                    <a:pt x="116692" y="2684"/>
                    <a:pt x="118550" y="0"/>
                  </a:cubicBezTo>
                  <a:cubicBezTo>
                    <a:pt x="265951" y="255371"/>
                    <a:pt x="412938" y="509916"/>
                    <a:pt x="560752" y="765906"/>
                  </a:cubicBezTo>
                  <a:close/>
                </a:path>
              </a:pathLst>
            </a:custGeom>
            <a:solidFill>
              <a:srgbClr val="7D7D7D"/>
            </a:solidFill>
            <a:ln w="2054" cap="flat">
              <a:noFill/>
              <a:prstDash val="solid"/>
              <a:miter/>
            </a:ln>
          </p:spPr>
          <p:txBody>
            <a:bodyPr anchor="ctr"/>
            <a:lstStyle/>
            <a:p>
              <a:pPr fontAlgn="auto">
                <a:spcBef>
                  <a:spcPts val="0"/>
                </a:spcBef>
                <a:spcAft>
                  <a:spcPts val="0"/>
                </a:spcAft>
                <a:defRPr/>
              </a:pPr>
              <a:endParaRPr lang="en-US" kern="0" dirty="0">
                <a:solidFill>
                  <a:prstClr val="black"/>
                </a:solidFill>
                <a:latin typeface="Arial"/>
                <a:ea typeface="Arial Unicode MS"/>
                <a:cs typeface="+mn-cs"/>
              </a:endParaRPr>
            </a:p>
          </p:txBody>
        </p:sp>
        <p:sp>
          <p:nvSpPr>
            <p:cNvPr id="72" name="Freeform: Shape 8">
              <a:extLst>
                <a:ext uri="{FF2B5EF4-FFF2-40B4-BE49-F238E27FC236}"/>
              </a:extLst>
            </p:cNvPr>
            <p:cNvSpPr/>
            <p:nvPr/>
          </p:nvSpPr>
          <p:spPr>
            <a:xfrm>
              <a:off x="328062" y="5036183"/>
              <a:ext cx="681264" cy="765906"/>
            </a:xfrm>
            <a:custGeom>
              <a:avLst/>
              <a:gdLst>
                <a:gd name="connsiteX0" fmla="*/ 240724 w 681263"/>
                <a:gd name="connsiteY0" fmla="*/ 766142 h 765905"/>
                <a:gd name="connsiteX1" fmla="*/ 236802 w 681263"/>
                <a:gd name="connsiteY1" fmla="*/ 759948 h 765905"/>
                <a:gd name="connsiteX2" fmla="*/ 1869 w 681263"/>
                <a:gd name="connsiteY2" fmla="*/ 353254 h 765905"/>
                <a:gd name="connsiteX3" fmla="*/ 2488 w 681263"/>
                <a:gd name="connsiteY3" fmla="*/ 341281 h 765905"/>
                <a:gd name="connsiteX4" fmla="*/ 514881 w 681263"/>
                <a:gd name="connsiteY4" fmla="*/ 13655 h 765905"/>
                <a:gd name="connsiteX5" fmla="*/ 671985 w 681263"/>
                <a:gd name="connsiteY5" fmla="*/ 29 h 765905"/>
                <a:gd name="connsiteX6" fmla="*/ 682926 w 681263"/>
                <a:gd name="connsiteY6" fmla="*/ 29 h 765905"/>
                <a:gd name="connsiteX7" fmla="*/ 240724 w 681263"/>
                <a:gd name="connsiteY7" fmla="*/ 766142 h 76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263" h="765905">
                  <a:moveTo>
                    <a:pt x="240724" y="766142"/>
                  </a:moveTo>
                  <a:cubicBezTo>
                    <a:pt x="239073" y="763458"/>
                    <a:pt x="237834" y="761806"/>
                    <a:pt x="236802" y="759948"/>
                  </a:cubicBezTo>
                  <a:cubicBezTo>
                    <a:pt x="158560" y="624315"/>
                    <a:pt x="80318" y="488888"/>
                    <a:pt x="1869" y="353254"/>
                  </a:cubicBezTo>
                  <a:cubicBezTo>
                    <a:pt x="-815" y="348713"/>
                    <a:pt x="-608" y="345616"/>
                    <a:pt x="2488" y="341281"/>
                  </a:cubicBezTo>
                  <a:cubicBezTo>
                    <a:pt x="130690" y="165391"/>
                    <a:pt x="301006" y="55356"/>
                    <a:pt x="514881" y="13655"/>
                  </a:cubicBezTo>
                  <a:cubicBezTo>
                    <a:pt x="566699" y="3539"/>
                    <a:pt x="619342" y="-384"/>
                    <a:pt x="671985" y="29"/>
                  </a:cubicBezTo>
                  <a:cubicBezTo>
                    <a:pt x="675082" y="29"/>
                    <a:pt x="677972" y="29"/>
                    <a:pt x="682926" y="29"/>
                  </a:cubicBezTo>
                  <a:cubicBezTo>
                    <a:pt x="535113" y="256019"/>
                    <a:pt x="388331" y="510564"/>
                    <a:pt x="240724" y="766142"/>
                  </a:cubicBezTo>
                  <a:close/>
                </a:path>
              </a:pathLst>
            </a:custGeom>
            <a:solidFill>
              <a:srgbClr val="646464"/>
            </a:solidFill>
            <a:ln w="2054" cap="flat">
              <a:noFill/>
              <a:prstDash val="solid"/>
              <a:miter/>
            </a:ln>
          </p:spPr>
          <p:txBody>
            <a:bodyPr anchor="ctr"/>
            <a:lstStyle/>
            <a:p>
              <a:pPr fontAlgn="auto">
                <a:spcBef>
                  <a:spcPts val="0"/>
                </a:spcBef>
                <a:spcAft>
                  <a:spcPts val="0"/>
                </a:spcAft>
                <a:defRPr/>
              </a:pPr>
              <a:endParaRPr lang="en-US" kern="0" dirty="0">
                <a:solidFill>
                  <a:prstClr val="black"/>
                </a:solidFill>
                <a:latin typeface="Arial"/>
                <a:ea typeface="Arial Unicode MS"/>
                <a:cs typeface="+mn-cs"/>
              </a:endParaRPr>
            </a:p>
          </p:txBody>
        </p:sp>
        <p:sp>
          <p:nvSpPr>
            <p:cNvPr id="73" name="Freeform: Shape 9">
              <a:extLst>
                <a:ext uri="{FF2B5EF4-FFF2-40B4-BE49-F238E27FC236}"/>
              </a:extLst>
            </p:cNvPr>
            <p:cNvSpPr/>
            <p:nvPr/>
          </p:nvSpPr>
          <p:spPr>
            <a:xfrm>
              <a:off x="969907" y="5887379"/>
              <a:ext cx="681264" cy="765906"/>
            </a:xfrm>
            <a:custGeom>
              <a:avLst/>
              <a:gdLst>
                <a:gd name="connsiteX0" fmla="*/ 0 w 681263"/>
                <a:gd name="connsiteY0" fmla="*/ 765906 h 765905"/>
                <a:gd name="connsiteX1" fmla="*/ 442202 w 681263"/>
                <a:gd name="connsiteY1" fmla="*/ 0 h 765905"/>
                <a:gd name="connsiteX2" fmla="*/ 446125 w 681263"/>
                <a:gd name="connsiteY2" fmla="*/ 6400 h 765905"/>
                <a:gd name="connsiteX3" fmla="*/ 681057 w 681263"/>
                <a:gd name="connsiteY3" fmla="*/ 413094 h 765905"/>
                <a:gd name="connsiteX4" fmla="*/ 680851 w 681263"/>
                <a:gd name="connsiteY4" fmla="*/ 424448 h 765905"/>
                <a:gd name="connsiteX5" fmla="*/ 274157 w 681263"/>
                <a:gd name="connsiteY5" fmla="*/ 725443 h 765905"/>
                <a:gd name="connsiteX6" fmla="*/ 15277 w 681263"/>
                <a:gd name="connsiteY6" fmla="*/ 766112 h 765905"/>
                <a:gd name="connsiteX7" fmla="*/ 0 w 681263"/>
                <a:gd name="connsiteY7" fmla="*/ 765906 h 76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263" h="765905">
                  <a:moveTo>
                    <a:pt x="0" y="765906"/>
                  </a:moveTo>
                  <a:cubicBezTo>
                    <a:pt x="148020" y="509709"/>
                    <a:pt x="294801" y="255164"/>
                    <a:pt x="442202" y="0"/>
                  </a:cubicBezTo>
                  <a:cubicBezTo>
                    <a:pt x="443854" y="2477"/>
                    <a:pt x="445092" y="4335"/>
                    <a:pt x="446125" y="6400"/>
                  </a:cubicBezTo>
                  <a:cubicBezTo>
                    <a:pt x="524367" y="142033"/>
                    <a:pt x="602609" y="277460"/>
                    <a:pt x="681057" y="413094"/>
                  </a:cubicBezTo>
                  <a:cubicBezTo>
                    <a:pt x="683535" y="417222"/>
                    <a:pt x="683948" y="420113"/>
                    <a:pt x="680851" y="424448"/>
                  </a:cubicBezTo>
                  <a:cubicBezTo>
                    <a:pt x="577423" y="568133"/>
                    <a:pt x="442202" y="668877"/>
                    <a:pt x="274157" y="725443"/>
                  </a:cubicBezTo>
                  <a:cubicBezTo>
                    <a:pt x="190135" y="753726"/>
                    <a:pt x="103635" y="766525"/>
                    <a:pt x="15277" y="766112"/>
                  </a:cubicBezTo>
                  <a:cubicBezTo>
                    <a:pt x="10735" y="765906"/>
                    <a:pt x="6193" y="765906"/>
                    <a:pt x="0" y="765906"/>
                  </a:cubicBezTo>
                  <a:close/>
                </a:path>
              </a:pathLst>
            </a:custGeom>
            <a:solidFill>
              <a:srgbClr val="AFAFAF"/>
            </a:solidFill>
            <a:ln w="2054" cap="flat">
              <a:noFill/>
              <a:prstDash val="solid"/>
              <a:miter/>
            </a:ln>
          </p:spPr>
          <p:txBody>
            <a:bodyPr anchor="ctr"/>
            <a:lstStyle/>
            <a:p>
              <a:pPr fontAlgn="auto">
                <a:spcBef>
                  <a:spcPts val="0"/>
                </a:spcBef>
                <a:spcAft>
                  <a:spcPts val="0"/>
                </a:spcAft>
                <a:defRPr/>
              </a:pPr>
              <a:endParaRPr lang="en-US" kern="0" dirty="0">
                <a:solidFill>
                  <a:prstClr val="black"/>
                </a:solidFill>
                <a:latin typeface="Arial"/>
                <a:ea typeface="Arial Unicode MS"/>
                <a:cs typeface="+mn-cs"/>
              </a:endParaRPr>
            </a:p>
          </p:txBody>
        </p:sp>
      </p:grpSp>
      <p:sp>
        <p:nvSpPr>
          <p:cNvPr id="35844" name="Rectangle 98"/>
          <p:cNvSpPr>
            <a:spLocks noChangeArrowheads="1"/>
          </p:cNvSpPr>
          <p:nvPr/>
        </p:nvSpPr>
        <p:spPr bwMode="auto">
          <a:xfrm>
            <a:off x="1866176" y="863252"/>
            <a:ext cx="143988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US" altLang="en-US" sz="1400" dirty="0">
                <a:latin typeface="Calibri Light" panose="020F0302020204030204" pitchFamily="34" charset="0"/>
                <a:cs typeface="Calibri Light" panose="020F0302020204030204" pitchFamily="34" charset="0"/>
              </a:rPr>
              <a:t>Account </a:t>
            </a:r>
            <a:r>
              <a:rPr lang="en-US" altLang="en-US" sz="1400" dirty="0" smtClean="0">
                <a:latin typeface="Calibri Light" panose="020F0302020204030204" pitchFamily="34" charset="0"/>
                <a:cs typeface="Calibri Light" panose="020F0302020204030204" pitchFamily="34" charset="0"/>
              </a:rPr>
              <a:t>Opening</a:t>
            </a:r>
            <a:endParaRPr lang="en-US" altLang="en-US" sz="1400" dirty="0">
              <a:latin typeface="Calibri Light" panose="020F0302020204030204" pitchFamily="34" charset="0"/>
              <a:cs typeface="Calibri Light" panose="020F0302020204030204" pitchFamily="34" charset="0"/>
            </a:endParaRPr>
          </a:p>
        </p:txBody>
      </p:sp>
      <p:sp>
        <p:nvSpPr>
          <p:cNvPr id="35845" name="Rectangle 99"/>
          <p:cNvSpPr>
            <a:spLocks noChangeArrowheads="1"/>
          </p:cNvSpPr>
          <p:nvPr/>
        </p:nvSpPr>
        <p:spPr bwMode="auto">
          <a:xfrm>
            <a:off x="144463" y="1980317"/>
            <a:ext cx="271773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r" eaLnBrk="1" hangingPunct="1"/>
            <a:r>
              <a:rPr lang="en-US" altLang="en-US" sz="1400" dirty="0" smtClean="0">
                <a:latin typeface="Calibri Light" panose="020F0302020204030204" pitchFamily="34" charset="0"/>
                <a:cs typeface="Calibri Light" panose="020F0302020204030204" pitchFamily="34" charset="0"/>
              </a:rPr>
              <a:t>Demat*, Remat of securities,  </a:t>
            </a:r>
          </a:p>
          <a:p>
            <a:pPr algn="r" eaLnBrk="1" hangingPunct="1"/>
            <a:r>
              <a:rPr lang="en-US" altLang="en-US" sz="1400" dirty="0" smtClean="0">
                <a:latin typeface="Calibri Light" panose="020F0302020204030204" pitchFamily="34" charset="0"/>
                <a:cs typeface="Calibri Light" panose="020F0302020204030204" pitchFamily="34" charset="0"/>
              </a:rPr>
              <a:t>Conversion &amp; Redemption of Mutual Fund Units</a:t>
            </a:r>
            <a:endParaRPr lang="en-US" altLang="en-US" sz="1400" dirty="0">
              <a:latin typeface="Calibri Light" panose="020F0302020204030204" pitchFamily="34" charset="0"/>
              <a:cs typeface="Calibri Light" panose="020F0302020204030204" pitchFamily="34" charset="0"/>
            </a:endParaRPr>
          </a:p>
        </p:txBody>
      </p:sp>
      <p:sp>
        <p:nvSpPr>
          <p:cNvPr id="35846" name="Rectangle 100"/>
          <p:cNvSpPr>
            <a:spLocks noChangeArrowheads="1"/>
          </p:cNvSpPr>
          <p:nvPr/>
        </p:nvSpPr>
        <p:spPr bwMode="auto">
          <a:xfrm>
            <a:off x="1274097" y="3629659"/>
            <a:ext cx="187891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400" dirty="0">
                <a:latin typeface="Calibri Light" panose="020F0302020204030204" pitchFamily="34" charset="0"/>
                <a:cs typeface="Calibri Light" panose="020F0302020204030204" pitchFamily="34" charset="0"/>
              </a:rPr>
              <a:t>Transfer of securities**</a:t>
            </a:r>
          </a:p>
        </p:txBody>
      </p:sp>
      <p:sp>
        <p:nvSpPr>
          <p:cNvPr id="35847" name="Rectangle 101"/>
          <p:cNvSpPr>
            <a:spLocks noChangeArrowheads="1"/>
          </p:cNvSpPr>
          <p:nvPr/>
        </p:nvSpPr>
        <p:spPr bwMode="auto">
          <a:xfrm>
            <a:off x="6064001" y="3551522"/>
            <a:ext cx="27506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1400" dirty="0" smtClean="0">
                <a:latin typeface="Calibri Light" panose="020F0302020204030204" pitchFamily="34" charset="0"/>
                <a:cs typeface="Calibri Light" panose="020F0302020204030204" pitchFamily="34" charset="0"/>
              </a:rPr>
              <a:t>Pledge and Margin Pledge </a:t>
            </a:r>
            <a:r>
              <a:rPr lang="en-US" altLang="en-US" sz="1400" dirty="0">
                <a:latin typeface="Calibri Light" panose="020F0302020204030204" pitchFamily="34" charset="0"/>
                <a:cs typeface="Calibri Light" panose="020F0302020204030204" pitchFamily="34" charset="0"/>
              </a:rPr>
              <a:t>of securities</a:t>
            </a:r>
          </a:p>
        </p:txBody>
      </p:sp>
      <p:sp>
        <p:nvSpPr>
          <p:cNvPr id="35848" name="Rectangle 102"/>
          <p:cNvSpPr>
            <a:spLocks noChangeArrowheads="1"/>
          </p:cNvSpPr>
          <p:nvPr/>
        </p:nvSpPr>
        <p:spPr bwMode="auto">
          <a:xfrm>
            <a:off x="6553200" y="1966462"/>
            <a:ext cx="210906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400" dirty="0">
                <a:latin typeface="Calibri Light" panose="020F0302020204030204" pitchFamily="34" charset="0"/>
                <a:cs typeface="Calibri Light" panose="020F0302020204030204" pitchFamily="34" charset="0"/>
              </a:rPr>
              <a:t>Account </a:t>
            </a:r>
            <a:r>
              <a:rPr lang="en-US" altLang="en-US" sz="1400" dirty="0" smtClean="0">
                <a:latin typeface="Calibri Light" panose="020F0302020204030204" pitchFamily="34" charset="0"/>
                <a:cs typeface="Calibri Light" panose="020F0302020204030204" pitchFamily="34" charset="0"/>
              </a:rPr>
              <a:t>freeze</a:t>
            </a:r>
          </a:p>
          <a:p>
            <a:pPr eaLnBrk="1" hangingPunct="1"/>
            <a:r>
              <a:rPr lang="en-US" altLang="en-US" sz="1400" dirty="0" smtClean="0">
                <a:latin typeface="Calibri Light" panose="020F0302020204030204" pitchFamily="34" charset="0"/>
                <a:cs typeface="Calibri Light" panose="020F0302020204030204" pitchFamily="34" charset="0"/>
              </a:rPr>
              <a:t>(Account level, ISIN level</a:t>
            </a:r>
          </a:p>
          <a:p>
            <a:pPr eaLnBrk="1" hangingPunct="1"/>
            <a:r>
              <a:rPr lang="en-US" altLang="en-US" sz="1400" dirty="0" smtClean="0">
                <a:latin typeface="Calibri Light" panose="020F0302020204030204" pitchFamily="34" charset="0"/>
                <a:cs typeface="Calibri Light" panose="020F0302020204030204" pitchFamily="34" charset="0"/>
              </a:rPr>
              <a:t> and Quantity level)</a:t>
            </a:r>
            <a:endParaRPr lang="en-US" altLang="en-US" sz="1400" dirty="0">
              <a:latin typeface="Calibri Light" panose="020F0302020204030204" pitchFamily="34" charset="0"/>
              <a:cs typeface="Calibri Light" panose="020F0302020204030204" pitchFamily="34" charset="0"/>
            </a:endParaRPr>
          </a:p>
        </p:txBody>
      </p:sp>
      <p:sp>
        <p:nvSpPr>
          <p:cNvPr id="35849" name="Rectangle 103"/>
          <p:cNvSpPr>
            <a:spLocks noChangeArrowheads="1"/>
          </p:cNvSpPr>
          <p:nvPr/>
        </p:nvSpPr>
        <p:spPr bwMode="auto">
          <a:xfrm>
            <a:off x="5834592" y="871949"/>
            <a:ext cx="263207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altLang="en-US" sz="1400" dirty="0">
                <a:latin typeface="Calibri Light" panose="020F0302020204030204" pitchFamily="34" charset="0"/>
                <a:cs typeface="Calibri Light" panose="020F0302020204030204" pitchFamily="34" charset="0"/>
              </a:rPr>
              <a:t>Change in </a:t>
            </a:r>
            <a:r>
              <a:rPr lang="en-US" altLang="en-US" sz="1400" dirty="0" smtClean="0">
                <a:latin typeface="Calibri Light" panose="020F0302020204030204" pitchFamily="34" charset="0"/>
                <a:cs typeface="Calibri Light" panose="020F0302020204030204" pitchFamily="34" charset="0"/>
              </a:rPr>
              <a:t>account details</a:t>
            </a:r>
            <a:endParaRPr lang="en-US" altLang="en-US" sz="1400" dirty="0">
              <a:latin typeface="Calibri Light" panose="020F0302020204030204" pitchFamily="34" charset="0"/>
              <a:cs typeface="Calibri Light" panose="020F0302020204030204" pitchFamily="34" charset="0"/>
            </a:endParaRPr>
          </a:p>
        </p:txBody>
      </p:sp>
      <p:pic>
        <p:nvPicPr>
          <p:cNvPr id="35850" name="Picture 4" descr="Image result for services ic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7558" y="1756162"/>
            <a:ext cx="1481137"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6" name="Straight Connector 105"/>
          <p:cNvCxnSpPr/>
          <p:nvPr/>
        </p:nvCxnSpPr>
        <p:spPr>
          <a:xfrm>
            <a:off x="4173388" y="3018224"/>
            <a:ext cx="101123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100358" name="Picture 6" descr="Image result for account opening icon"/>
          <p:cNvPicPr>
            <a:picLocks noChangeAspect="1" noChangeArrowheads="1"/>
          </p:cNvPicPr>
          <p:nvPr/>
        </p:nvPicPr>
        <p:blipFill>
          <a:blip r:embed="rId3"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544612" y="1210503"/>
            <a:ext cx="617071" cy="617071"/>
          </a:xfrm>
          <a:prstGeom prst="rect">
            <a:avLst/>
          </a:prstGeom>
          <a:noFill/>
          <a:extLst>
            <a:ext uri="{909E8E84-426E-40DD-AFC4-6F175D3DCCD1}">
              <a14:hiddenFill xmlns:a14="http://schemas.microsoft.com/office/drawing/2010/main">
                <a:solidFill>
                  <a:srgbClr val="FFFFFF"/>
                </a:solidFill>
              </a14:hiddenFill>
            </a:ext>
          </a:extLst>
        </p:spPr>
      </p:pic>
      <p:pic>
        <p:nvPicPr>
          <p:cNvPr id="100360" name="Picture 8" descr="Image result for paperless icon"/>
          <p:cNvPicPr>
            <a:picLocks noChangeAspect="1" noChangeArrowheads="1"/>
          </p:cNvPicPr>
          <p:nvPr/>
        </p:nvPicPr>
        <p:blipFill rotWithShape="1">
          <a:blip r:embed="rId4" cstate="print">
            <a:duotone>
              <a:schemeClr val="bg2">
                <a:shade val="45000"/>
                <a:satMod val="135000"/>
              </a:schemeClr>
              <a:prstClr val="white"/>
            </a:duotone>
            <a:extLst>
              <a:ext uri="{28A0092B-C50C-407E-A947-70E740481C1C}">
                <a14:useLocalDpi xmlns:a14="http://schemas.microsoft.com/office/drawing/2010/main" val="0"/>
              </a:ext>
            </a:extLst>
          </a:blip>
          <a:srcRect l="7597" t="6732" r="6264" b="6690"/>
          <a:stretch/>
        </p:blipFill>
        <p:spPr bwMode="auto">
          <a:xfrm>
            <a:off x="3045370" y="2341949"/>
            <a:ext cx="692904" cy="696011"/>
          </a:xfrm>
          <a:prstGeom prst="ellipse">
            <a:avLst/>
          </a:prstGeom>
          <a:noFill/>
          <a:extLst>
            <a:ext uri="{909E8E84-426E-40DD-AFC4-6F175D3DCCD1}">
              <a14:hiddenFill xmlns:a14="http://schemas.microsoft.com/office/drawing/2010/main">
                <a:solidFill>
                  <a:srgbClr val="FFFFFF"/>
                </a:solidFill>
              </a14:hiddenFill>
            </a:ext>
          </a:extLst>
        </p:spPr>
      </p:pic>
      <p:sp>
        <p:nvSpPr>
          <p:cNvPr id="35854" name="AutoShape 10" descr="Image result for transfer icon"/>
          <p:cNvSpPr>
            <a:spLocks noChangeAspect="1" noChangeArrowheads="1"/>
          </p:cNvSpPr>
          <p:nvPr/>
        </p:nvSpPr>
        <p:spPr bwMode="auto">
          <a:xfrm>
            <a:off x="144463"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dirty="0"/>
          </a:p>
        </p:txBody>
      </p:sp>
      <p:sp>
        <p:nvSpPr>
          <p:cNvPr id="35855" name="AutoShape 12" descr="Image result for transfer icon"/>
          <p:cNvSpPr>
            <a:spLocks noChangeAspect="1" noChangeArrowheads="1"/>
          </p:cNvSpPr>
          <p:nvPr/>
        </p:nvSpPr>
        <p:spPr bwMode="auto">
          <a:xfrm>
            <a:off x="296863"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dirty="0"/>
          </a:p>
        </p:txBody>
      </p:sp>
      <p:sp>
        <p:nvSpPr>
          <p:cNvPr id="35856" name="AutoShape 14" descr="Image result for transfer icon"/>
          <p:cNvSpPr>
            <a:spLocks noChangeAspect="1" noChangeArrowheads="1"/>
          </p:cNvSpPr>
          <p:nvPr/>
        </p:nvSpPr>
        <p:spPr bwMode="auto">
          <a:xfrm>
            <a:off x="449263" y="1603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dirty="0"/>
          </a:p>
        </p:txBody>
      </p:sp>
      <p:sp>
        <p:nvSpPr>
          <p:cNvPr id="35857" name="AutoShape 16" descr="Image result for transfer icon"/>
          <p:cNvSpPr>
            <a:spLocks noChangeAspect="1" noChangeArrowheads="1"/>
          </p:cNvSpPr>
          <p:nvPr/>
        </p:nvSpPr>
        <p:spPr bwMode="auto">
          <a:xfrm>
            <a:off x="601663" y="3127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endParaRPr lang="en-US" altLang="en-US" dirty="0"/>
          </a:p>
        </p:txBody>
      </p:sp>
      <p:pic>
        <p:nvPicPr>
          <p:cNvPr id="100372" name="Picture 20" descr="Image result for transfer icon"/>
          <p:cNvPicPr>
            <a:picLocks noChangeAspect="1" noChangeArrowheads="1"/>
          </p:cNvPicPr>
          <p:nvPr/>
        </p:nvPicPr>
        <p:blipFill>
          <a:blip r:embed="rId5" cstate="print">
            <a:duotone>
              <a:prstClr val="black"/>
              <a:schemeClr val="accent6">
                <a:tint val="45000"/>
                <a:satMod val="400000"/>
              </a:schemeClr>
            </a:duotone>
            <a:extLst>
              <a:ext uri="{28A0092B-C50C-407E-A947-70E740481C1C}">
                <a14:useLocalDpi xmlns:a14="http://schemas.microsoft.com/office/drawing/2010/main" val="0"/>
              </a:ext>
            </a:extLst>
          </a:blip>
          <a:srcRect/>
          <a:stretch>
            <a:fillRect/>
          </a:stretch>
        </p:blipFill>
        <p:spPr bwMode="auto">
          <a:xfrm>
            <a:off x="3871445" y="3384173"/>
            <a:ext cx="750556" cy="750556"/>
          </a:xfrm>
          <a:prstGeom prst="rect">
            <a:avLst/>
          </a:prstGeom>
          <a:noFill/>
          <a:extLst>
            <a:ext uri="{909E8E84-426E-40DD-AFC4-6F175D3DCCD1}">
              <a14:hiddenFill xmlns:a14="http://schemas.microsoft.com/office/drawing/2010/main">
                <a:solidFill>
                  <a:srgbClr val="FFFFFF"/>
                </a:solidFill>
              </a14:hiddenFill>
            </a:ext>
          </a:extLst>
        </p:spPr>
      </p:pic>
      <p:pic>
        <p:nvPicPr>
          <p:cNvPr id="35860" name="Picture 22" descr="Image result for collateral ic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29758" y="3018224"/>
            <a:ext cx="838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61" name="Picture 24" descr="Image result for locked ico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3333" y="2003812"/>
            <a:ext cx="541337" cy="54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378" name="Picture 26" descr="Image result for edit icon"/>
          <p:cNvPicPr>
            <a:picLocks noChangeAspect="1" noChangeArrowheads="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936670" y="1036993"/>
            <a:ext cx="573446" cy="573446"/>
          </a:xfrm>
          <a:prstGeom prst="rect">
            <a:avLst/>
          </a:prstGeom>
          <a:noFill/>
          <a:extLst>
            <a:ext uri="{909E8E84-426E-40DD-AFC4-6F175D3DCCD1}">
              <a14:hiddenFill xmlns:a14="http://schemas.microsoft.com/office/drawing/2010/main">
                <a:solidFill>
                  <a:srgbClr val="FFFFFF"/>
                </a:solidFill>
              </a14:hiddenFill>
            </a:ext>
          </a:extLst>
        </p:spPr>
      </p:pic>
      <p:sp>
        <p:nvSpPr>
          <p:cNvPr id="35863" name="Rectangle 2"/>
          <p:cNvSpPr>
            <a:spLocks noChangeArrowheads="1"/>
          </p:cNvSpPr>
          <p:nvPr/>
        </p:nvSpPr>
        <p:spPr bwMode="auto">
          <a:xfrm>
            <a:off x="22981" y="4365132"/>
            <a:ext cx="91455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IN" altLang="en-US" sz="1200" dirty="0">
                <a:latin typeface="Calibri Light" panose="020F0302020204030204" pitchFamily="34" charset="0"/>
                <a:cs typeface="Calibri Light" panose="020F0302020204030204" pitchFamily="34" charset="0"/>
              </a:rPr>
              <a:t>*Even unlisted shares can be dematerialized. **Transfer of securities held in physical form not allowed w. e. f. April 1, 2019. Re-lodgement of transfer deeds which were submitted prior to this, but were rejected or returned, was allowed till March 31, 2021. Shares pending for transfer with listed company / its RTA shall be issued only in demat. </a:t>
            </a:r>
          </a:p>
        </p:txBody>
      </p:sp>
    </p:spTree>
    <p:extLst>
      <p:ext uri="{BB962C8B-B14F-4D97-AF65-F5344CB8AC3E}">
        <p14:creationId xmlns:p14="http://schemas.microsoft.com/office/powerpoint/2010/main" val="2628714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30728</TotalTime>
  <Words>2101</Words>
  <Application>Microsoft Office PowerPoint</Application>
  <PresentationFormat>On-screen Show (16:9)</PresentationFormat>
  <Paragraphs>259</Paragraphs>
  <Slides>34</Slides>
  <Notes>1</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Office Theme</vt:lpstr>
      <vt:lpstr>PowerPoint Presentation</vt:lpstr>
      <vt:lpstr>Indian Capital Market - Overview</vt:lpstr>
      <vt:lpstr>Starting Investment in Capital Market</vt:lpstr>
      <vt:lpstr>About NSDL</vt:lpstr>
      <vt:lpstr>NSDL’s Progress</vt:lpstr>
      <vt:lpstr>NSDL’s Progress</vt:lpstr>
      <vt:lpstr>NSDL’s Progress</vt:lpstr>
      <vt:lpstr>Indian Capital Market - Depository System</vt:lpstr>
      <vt:lpstr>Services offered by Depository Participant</vt:lpstr>
      <vt:lpstr>NSDLs Investor Centric e-Services</vt:lpstr>
      <vt:lpstr>Be a Prudent Investor</vt:lpstr>
      <vt:lpstr>Be a Prudent Investor</vt:lpstr>
      <vt:lpstr>NSDL Newsletter for Investors</vt:lpstr>
      <vt:lpstr>Grievances Redressal</vt:lpstr>
      <vt:lpstr>Why Do We Invest?</vt:lpstr>
      <vt:lpstr>What is meant by Stock Selection?</vt:lpstr>
      <vt:lpstr>PowerPoint Presentation</vt:lpstr>
      <vt:lpstr>Fundamental Analysis</vt:lpstr>
      <vt:lpstr>Economic Analysis</vt:lpstr>
      <vt:lpstr>Types of Fundamental Analysis</vt:lpstr>
      <vt:lpstr>Types of Fundamental Analysis</vt:lpstr>
      <vt:lpstr>Using Financial Ratios for Fundamental Analysis</vt:lpstr>
      <vt:lpstr>Financial Ratios</vt:lpstr>
      <vt:lpstr>Financial Ratios</vt:lpstr>
      <vt:lpstr>Technical Analysis</vt:lpstr>
      <vt:lpstr>Basic Terms Used in Study of Price Charts</vt:lpstr>
      <vt:lpstr>Price Charts</vt:lpstr>
      <vt:lpstr>Price Charts</vt:lpstr>
      <vt:lpstr>Price Charts</vt:lpstr>
      <vt:lpstr>Difference between Fundamental &amp; Technical Analysis</vt:lpstr>
      <vt:lpstr>5 Steps Approach For Great Stock Picking</vt:lpstr>
      <vt:lpstr>Remember </vt:lpstr>
      <vt:lpstr>PowerPoint Presentation</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Vikas Kumar Jain</dc:creator>
  <cp:lastModifiedBy>Vikas Kumar Jain</cp:lastModifiedBy>
  <cp:revision>797</cp:revision>
  <dcterms:created xsi:type="dcterms:W3CDTF">2018-03-07T05:09:07Z</dcterms:created>
  <dcterms:modified xsi:type="dcterms:W3CDTF">2021-07-22T09:15:40Z</dcterms:modified>
</cp:coreProperties>
</file>